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-1" fmla="*/ 0 w 3112294"/>
              <a:gd name="connsiteY0-2" fmla="*/ 2019301 h 2083594"/>
              <a:gd name="connsiteX1-3" fmla="*/ 2793206 w 3112294"/>
              <a:gd name="connsiteY1-4" fmla="*/ 0 h 2083594"/>
              <a:gd name="connsiteX2-5" fmla="*/ 3112294 w 3112294"/>
              <a:gd name="connsiteY2-6" fmla="*/ 80963 h 2083594"/>
              <a:gd name="connsiteX3-7" fmla="*/ 3112294 w 3112294"/>
              <a:gd name="connsiteY3-8" fmla="*/ 2083594 h 2083594"/>
              <a:gd name="connsiteX4-9" fmla="*/ 0 w 3112294"/>
              <a:gd name="connsiteY4-10" fmla="*/ 2019301 h 2083594"/>
              <a:gd name="connsiteX0-11" fmla="*/ 0 w 3345656"/>
              <a:gd name="connsiteY0-12" fmla="*/ 2097882 h 2097882"/>
              <a:gd name="connsiteX1-13" fmla="*/ 3026568 w 3345656"/>
              <a:gd name="connsiteY1-14" fmla="*/ 0 h 2097882"/>
              <a:gd name="connsiteX2-15" fmla="*/ 3345656 w 3345656"/>
              <a:gd name="connsiteY2-16" fmla="*/ 80963 h 2097882"/>
              <a:gd name="connsiteX3-17" fmla="*/ 3345656 w 3345656"/>
              <a:gd name="connsiteY3-18" fmla="*/ 2083594 h 2097882"/>
              <a:gd name="connsiteX4-19" fmla="*/ 0 w 3345656"/>
              <a:gd name="connsiteY4-20" fmla="*/ 2097882 h 2097882"/>
              <a:gd name="connsiteX0-21" fmla="*/ 0 w 2800350"/>
              <a:gd name="connsiteY0-22" fmla="*/ 1935957 h 2083594"/>
              <a:gd name="connsiteX1-23" fmla="*/ 2481262 w 2800350"/>
              <a:gd name="connsiteY1-24" fmla="*/ 0 h 2083594"/>
              <a:gd name="connsiteX2-25" fmla="*/ 2800350 w 2800350"/>
              <a:gd name="connsiteY2-26" fmla="*/ 80963 h 2083594"/>
              <a:gd name="connsiteX3-27" fmla="*/ 2800350 w 2800350"/>
              <a:gd name="connsiteY3-28" fmla="*/ 2083594 h 2083594"/>
              <a:gd name="connsiteX4-29" fmla="*/ 0 w 2800350"/>
              <a:gd name="connsiteY4-30" fmla="*/ 1935957 h 2083594"/>
              <a:gd name="connsiteX0-31" fmla="*/ 0 w 3352800"/>
              <a:gd name="connsiteY0-32" fmla="*/ 2083594 h 2083594"/>
              <a:gd name="connsiteX1-33" fmla="*/ 3033712 w 3352800"/>
              <a:gd name="connsiteY1-34" fmla="*/ 0 h 2083594"/>
              <a:gd name="connsiteX2-35" fmla="*/ 3352800 w 3352800"/>
              <a:gd name="connsiteY2-36" fmla="*/ 80963 h 2083594"/>
              <a:gd name="connsiteX3-37" fmla="*/ 3352800 w 3352800"/>
              <a:gd name="connsiteY3-38" fmla="*/ 2083594 h 2083594"/>
              <a:gd name="connsiteX4-39" fmla="*/ 0 w 3352800"/>
              <a:gd name="connsiteY4-40" fmla="*/ 2083594 h 2083594"/>
              <a:gd name="connsiteX0-41" fmla="*/ 0 w 3352800"/>
              <a:gd name="connsiteY0-42" fmla="*/ 2002631 h 2002631"/>
              <a:gd name="connsiteX1-43" fmla="*/ 3033712 w 3352800"/>
              <a:gd name="connsiteY1-44" fmla="*/ 157162 h 2002631"/>
              <a:gd name="connsiteX2-45" fmla="*/ 3352800 w 3352800"/>
              <a:gd name="connsiteY2-46" fmla="*/ 0 h 2002631"/>
              <a:gd name="connsiteX3-47" fmla="*/ 3352800 w 3352800"/>
              <a:gd name="connsiteY3-48" fmla="*/ 2002631 h 2002631"/>
              <a:gd name="connsiteX4-49" fmla="*/ 0 w 3352800"/>
              <a:gd name="connsiteY4-50" fmla="*/ 2002631 h 2002631"/>
              <a:gd name="connsiteX0-51" fmla="*/ 0 w 3352800"/>
              <a:gd name="connsiteY0-52" fmla="*/ 2002631 h 2002631"/>
              <a:gd name="connsiteX1-53" fmla="*/ 2988469 w 3352800"/>
              <a:gd name="connsiteY1-54" fmla="*/ 59530 h 2002631"/>
              <a:gd name="connsiteX2-55" fmla="*/ 3352800 w 3352800"/>
              <a:gd name="connsiteY2-56" fmla="*/ 0 h 2002631"/>
              <a:gd name="connsiteX3-57" fmla="*/ 3352800 w 3352800"/>
              <a:gd name="connsiteY3-58" fmla="*/ 2002631 h 2002631"/>
              <a:gd name="connsiteX4-59" fmla="*/ 0 w 3352800"/>
              <a:gd name="connsiteY4-60" fmla="*/ 2002631 h 2002631"/>
              <a:gd name="connsiteX0-61" fmla="*/ 0 w 3352800"/>
              <a:gd name="connsiteY0-62" fmla="*/ 2002631 h 2002631"/>
              <a:gd name="connsiteX1-63" fmla="*/ 2833966 w 3352800"/>
              <a:gd name="connsiteY1-64" fmla="*/ 425 h 2002631"/>
              <a:gd name="connsiteX2-65" fmla="*/ 3352800 w 3352800"/>
              <a:gd name="connsiteY2-66" fmla="*/ 0 h 2002631"/>
              <a:gd name="connsiteX3-67" fmla="*/ 3352800 w 3352800"/>
              <a:gd name="connsiteY3-68" fmla="*/ 2002631 h 2002631"/>
              <a:gd name="connsiteX4-69" fmla="*/ 0 w 3352800"/>
              <a:gd name="connsiteY4-70" fmla="*/ 2002631 h 2002631"/>
              <a:gd name="connsiteX0-71" fmla="*/ 0 w 3352800"/>
              <a:gd name="connsiteY0-72" fmla="*/ 2002631 h 2002631"/>
              <a:gd name="connsiteX1-73" fmla="*/ 2845314 w 3352800"/>
              <a:gd name="connsiteY1-74" fmla="*/ 12246 h 2002631"/>
              <a:gd name="connsiteX2-75" fmla="*/ 3352800 w 3352800"/>
              <a:gd name="connsiteY2-76" fmla="*/ 0 h 2002631"/>
              <a:gd name="connsiteX3-77" fmla="*/ 3352800 w 3352800"/>
              <a:gd name="connsiteY3-78" fmla="*/ 2002631 h 2002631"/>
              <a:gd name="connsiteX4-79" fmla="*/ 0 w 3352800"/>
              <a:gd name="connsiteY4-80" fmla="*/ 2002631 h 2002631"/>
              <a:gd name="connsiteX0-81" fmla="*/ 0 w 3352800"/>
              <a:gd name="connsiteY0-82" fmla="*/ 2002631 h 2002631"/>
              <a:gd name="connsiteX1-83" fmla="*/ 2834839 w 3352800"/>
              <a:gd name="connsiteY1-84" fmla="*/ 425 h 2002631"/>
              <a:gd name="connsiteX2-85" fmla="*/ 3352800 w 3352800"/>
              <a:gd name="connsiteY2-86" fmla="*/ 0 h 2002631"/>
              <a:gd name="connsiteX3-87" fmla="*/ 3352800 w 3352800"/>
              <a:gd name="connsiteY3-88" fmla="*/ 2002631 h 2002631"/>
              <a:gd name="connsiteX4-89" fmla="*/ 0 w 3352800"/>
              <a:gd name="connsiteY4-90" fmla="*/ 2002631 h 2002631"/>
              <a:gd name="connsiteX0-91" fmla="*/ 0 w 3352800"/>
              <a:gd name="connsiteY0-92" fmla="*/ 2002631 h 2002631"/>
              <a:gd name="connsiteX1-93" fmla="*/ 2875865 w 3352800"/>
              <a:gd name="connsiteY1-94" fmla="*/ 81782 h 2002631"/>
              <a:gd name="connsiteX2-95" fmla="*/ 3352800 w 3352800"/>
              <a:gd name="connsiteY2-96" fmla="*/ 0 h 2002631"/>
              <a:gd name="connsiteX3-97" fmla="*/ 3352800 w 3352800"/>
              <a:gd name="connsiteY3-98" fmla="*/ 2002631 h 2002631"/>
              <a:gd name="connsiteX4-99" fmla="*/ 0 w 3352800"/>
              <a:gd name="connsiteY4-100" fmla="*/ 2002631 h 2002631"/>
              <a:gd name="connsiteX0-101" fmla="*/ 0 w 3352800"/>
              <a:gd name="connsiteY0-102" fmla="*/ 2002901 h 2002901"/>
              <a:gd name="connsiteX1-103" fmla="*/ 2836585 w 3352800"/>
              <a:gd name="connsiteY1-104" fmla="*/ 0 h 2002901"/>
              <a:gd name="connsiteX2-105" fmla="*/ 3352800 w 3352800"/>
              <a:gd name="connsiteY2-106" fmla="*/ 270 h 2002901"/>
              <a:gd name="connsiteX3-107" fmla="*/ 3352800 w 3352800"/>
              <a:gd name="connsiteY3-108" fmla="*/ 2002901 h 2002901"/>
              <a:gd name="connsiteX4-109" fmla="*/ 0 w 3352800"/>
              <a:gd name="connsiteY4-110" fmla="*/ 2002901 h 20029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352800" h="2002901" extrusionOk="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 rot="19140000">
            <a:off x="1212277" y="2470925"/>
            <a:ext cx="6511130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lang="en-US" sz="1400" b="0" i="0" u="none" strike="noStrike" cap="all" spc="400">
                <a:ln>
                  <a:noFill/>
                </a:ln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9"/>
            <a:ext cx="2057400" cy="46783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9"/>
            <a:ext cx="6019800" cy="46783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auto"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-1" fmla="*/ 0 w 3112294"/>
              <a:gd name="connsiteY0-2" fmla="*/ 2019301 h 2083594"/>
              <a:gd name="connsiteX1-3" fmla="*/ 2793206 w 3112294"/>
              <a:gd name="connsiteY1-4" fmla="*/ 0 h 2083594"/>
              <a:gd name="connsiteX2-5" fmla="*/ 3112294 w 3112294"/>
              <a:gd name="connsiteY2-6" fmla="*/ 80963 h 2083594"/>
              <a:gd name="connsiteX3-7" fmla="*/ 3112294 w 3112294"/>
              <a:gd name="connsiteY3-8" fmla="*/ 2083594 h 2083594"/>
              <a:gd name="connsiteX4-9" fmla="*/ 0 w 3112294"/>
              <a:gd name="connsiteY4-10" fmla="*/ 2019301 h 2083594"/>
              <a:gd name="connsiteX0-11" fmla="*/ 0 w 3345656"/>
              <a:gd name="connsiteY0-12" fmla="*/ 2097882 h 2097882"/>
              <a:gd name="connsiteX1-13" fmla="*/ 3026568 w 3345656"/>
              <a:gd name="connsiteY1-14" fmla="*/ 0 h 2097882"/>
              <a:gd name="connsiteX2-15" fmla="*/ 3345656 w 3345656"/>
              <a:gd name="connsiteY2-16" fmla="*/ 80963 h 2097882"/>
              <a:gd name="connsiteX3-17" fmla="*/ 3345656 w 3345656"/>
              <a:gd name="connsiteY3-18" fmla="*/ 2083594 h 2097882"/>
              <a:gd name="connsiteX4-19" fmla="*/ 0 w 3345656"/>
              <a:gd name="connsiteY4-20" fmla="*/ 2097882 h 2097882"/>
              <a:gd name="connsiteX0-21" fmla="*/ 0 w 2800350"/>
              <a:gd name="connsiteY0-22" fmla="*/ 1935957 h 2083594"/>
              <a:gd name="connsiteX1-23" fmla="*/ 2481262 w 2800350"/>
              <a:gd name="connsiteY1-24" fmla="*/ 0 h 2083594"/>
              <a:gd name="connsiteX2-25" fmla="*/ 2800350 w 2800350"/>
              <a:gd name="connsiteY2-26" fmla="*/ 80963 h 2083594"/>
              <a:gd name="connsiteX3-27" fmla="*/ 2800350 w 2800350"/>
              <a:gd name="connsiteY3-28" fmla="*/ 2083594 h 2083594"/>
              <a:gd name="connsiteX4-29" fmla="*/ 0 w 2800350"/>
              <a:gd name="connsiteY4-30" fmla="*/ 1935957 h 2083594"/>
              <a:gd name="connsiteX0-31" fmla="*/ 0 w 3352800"/>
              <a:gd name="connsiteY0-32" fmla="*/ 2083594 h 2083594"/>
              <a:gd name="connsiteX1-33" fmla="*/ 3033712 w 3352800"/>
              <a:gd name="connsiteY1-34" fmla="*/ 0 h 2083594"/>
              <a:gd name="connsiteX2-35" fmla="*/ 3352800 w 3352800"/>
              <a:gd name="connsiteY2-36" fmla="*/ 80963 h 2083594"/>
              <a:gd name="connsiteX3-37" fmla="*/ 3352800 w 3352800"/>
              <a:gd name="connsiteY3-38" fmla="*/ 2083594 h 2083594"/>
              <a:gd name="connsiteX4-39" fmla="*/ 0 w 3352800"/>
              <a:gd name="connsiteY4-40" fmla="*/ 2083594 h 2083594"/>
              <a:gd name="connsiteX0-41" fmla="*/ 0 w 3352800"/>
              <a:gd name="connsiteY0-42" fmla="*/ 2002631 h 2002631"/>
              <a:gd name="connsiteX1-43" fmla="*/ 3033712 w 3352800"/>
              <a:gd name="connsiteY1-44" fmla="*/ 157162 h 2002631"/>
              <a:gd name="connsiteX2-45" fmla="*/ 3352800 w 3352800"/>
              <a:gd name="connsiteY2-46" fmla="*/ 0 h 2002631"/>
              <a:gd name="connsiteX3-47" fmla="*/ 3352800 w 3352800"/>
              <a:gd name="connsiteY3-48" fmla="*/ 2002631 h 2002631"/>
              <a:gd name="connsiteX4-49" fmla="*/ 0 w 3352800"/>
              <a:gd name="connsiteY4-50" fmla="*/ 2002631 h 2002631"/>
              <a:gd name="connsiteX0-51" fmla="*/ 0 w 3352800"/>
              <a:gd name="connsiteY0-52" fmla="*/ 2002631 h 2002631"/>
              <a:gd name="connsiteX1-53" fmla="*/ 2988469 w 3352800"/>
              <a:gd name="connsiteY1-54" fmla="*/ 59530 h 2002631"/>
              <a:gd name="connsiteX2-55" fmla="*/ 3352800 w 3352800"/>
              <a:gd name="connsiteY2-56" fmla="*/ 0 h 2002631"/>
              <a:gd name="connsiteX3-57" fmla="*/ 3352800 w 3352800"/>
              <a:gd name="connsiteY3-58" fmla="*/ 2002631 h 2002631"/>
              <a:gd name="connsiteX4-59" fmla="*/ 0 w 3352800"/>
              <a:gd name="connsiteY4-60" fmla="*/ 2002631 h 2002631"/>
              <a:gd name="connsiteX0-61" fmla="*/ 0 w 3352800"/>
              <a:gd name="connsiteY0-62" fmla="*/ 2002631 h 2002631"/>
              <a:gd name="connsiteX1-63" fmla="*/ 2833966 w 3352800"/>
              <a:gd name="connsiteY1-64" fmla="*/ 425 h 2002631"/>
              <a:gd name="connsiteX2-65" fmla="*/ 3352800 w 3352800"/>
              <a:gd name="connsiteY2-66" fmla="*/ 0 h 2002631"/>
              <a:gd name="connsiteX3-67" fmla="*/ 3352800 w 3352800"/>
              <a:gd name="connsiteY3-68" fmla="*/ 2002631 h 2002631"/>
              <a:gd name="connsiteX4-69" fmla="*/ 0 w 3352800"/>
              <a:gd name="connsiteY4-70" fmla="*/ 2002631 h 2002631"/>
              <a:gd name="connsiteX0-71" fmla="*/ 0 w 3352800"/>
              <a:gd name="connsiteY0-72" fmla="*/ 2002631 h 2002631"/>
              <a:gd name="connsiteX1-73" fmla="*/ 2845314 w 3352800"/>
              <a:gd name="connsiteY1-74" fmla="*/ 12246 h 2002631"/>
              <a:gd name="connsiteX2-75" fmla="*/ 3352800 w 3352800"/>
              <a:gd name="connsiteY2-76" fmla="*/ 0 h 2002631"/>
              <a:gd name="connsiteX3-77" fmla="*/ 3352800 w 3352800"/>
              <a:gd name="connsiteY3-78" fmla="*/ 2002631 h 2002631"/>
              <a:gd name="connsiteX4-79" fmla="*/ 0 w 3352800"/>
              <a:gd name="connsiteY4-80" fmla="*/ 2002631 h 2002631"/>
              <a:gd name="connsiteX0-81" fmla="*/ 0 w 3352800"/>
              <a:gd name="connsiteY0-82" fmla="*/ 2002631 h 2002631"/>
              <a:gd name="connsiteX1-83" fmla="*/ 2834839 w 3352800"/>
              <a:gd name="connsiteY1-84" fmla="*/ 425 h 2002631"/>
              <a:gd name="connsiteX2-85" fmla="*/ 3352800 w 3352800"/>
              <a:gd name="connsiteY2-86" fmla="*/ 0 h 2002631"/>
              <a:gd name="connsiteX3-87" fmla="*/ 3352800 w 3352800"/>
              <a:gd name="connsiteY3-88" fmla="*/ 2002631 h 2002631"/>
              <a:gd name="connsiteX4-89" fmla="*/ 0 w 3352800"/>
              <a:gd name="connsiteY4-90" fmla="*/ 2002631 h 2002631"/>
              <a:gd name="connsiteX0-91" fmla="*/ 0 w 3352800"/>
              <a:gd name="connsiteY0-92" fmla="*/ 2002631 h 2002631"/>
              <a:gd name="connsiteX1-93" fmla="*/ 2875865 w 3352800"/>
              <a:gd name="connsiteY1-94" fmla="*/ 81782 h 2002631"/>
              <a:gd name="connsiteX2-95" fmla="*/ 3352800 w 3352800"/>
              <a:gd name="connsiteY2-96" fmla="*/ 0 h 2002631"/>
              <a:gd name="connsiteX3-97" fmla="*/ 3352800 w 3352800"/>
              <a:gd name="connsiteY3-98" fmla="*/ 2002631 h 2002631"/>
              <a:gd name="connsiteX4-99" fmla="*/ 0 w 3352800"/>
              <a:gd name="connsiteY4-100" fmla="*/ 2002631 h 2002631"/>
              <a:gd name="connsiteX0-101" fmla="*/ 0 w 3352800"/>
              <a:gd name="connsiteY0-102" fmla="*/ 2002901 h 2002901"/>
              <a:gd name="connsiteX1-103" fmla="*/ 2836585 w 3352800"/>
              <a:gd name="connsiteY1-104" fmla="*/ 0 h 2002901"/>
              <a:gd name="connsiteX2-105" fmla="*/ 3352800 w 3352800"/>
              <a:gd name="connsiteY2-106" fmla="*/ 270 h 2002901"/>
              <a:gd name="connsiteX3-107" fmla="*/ 3352800 w 3352800"/>
              <a:gd name="connsiteY3-108" fmla="*/ 2002901 h 2002901"/>
              <a:gd name="connsiteX4-109" fmla="*/ 0 w 3352800"/>
              <a:gd name="connsiteY4-110" fmla="*/ 2002901 h 20029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352800" h="2002901" extrusionOk="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ight Triangle 6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lang="en-US" sz="3200" b="0" i="0" u="none" strike="noStrike" cap="all" spc="0">
                <a:ln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 rot="19140000">
            <a:off x="1216151" y="2468303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u="none" strike="noStrike" cap="all" spc="400">
                <a:ln>
                  <a:noFill/>
                </a:ln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cap="all" spc="400"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cap="all" spc="400"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ight Triangle 17"/>
          <p:cNvSpPr/>
          <p:nvPr/>
        </p:nvSpPr>
        <p:spPr bwMode="auto"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>
              <a:defRPr/>
            </a:pPr>
            <a:endParaRPr lang="en-US" sz="1800">
              <a:solidFill>
                <a:schemeClr val="lt1"/>
              </a:solidFill>
              <a:latin typeface="Franklin Gothic Book"/>
              <a:ea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 rot="19140000">
            <a:off x="784930" y="1576103"/>
            <a:ext cx="5212080" cy="1089427"/>
          </a:xfrm>
        </p:spPr>
        <p:txBody>
          <a:bodyPr bIns="36000" anchor="b"/>
          <a:lstStyle>
            <a:lvl1pPr algn="l">
              <a:defRPr lang="en-US" sz="2800" b="0" i="0" u="none" strike="noStrike" cap="all" spc="0">
                <a:ln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 bwMode="auto"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-1" fmla="*/ 0 w 7104888"/>
              <a:gd name="connsiteY0-2" fmla="*/ 0 h 6858000"/>
              <a:gd name="connsiteX1-3" fmla="*/ 5695188 w 7104888"/>
              <a:gd name="connsiteY1-4" fmla="*/ 0 h 6858000"/>
              <a:gd name="connsiteX2-5" fmla="*/ 7104888 w 7104888"/>
              <a:gd name="connsiteY2-6" fmla="*/ 0 h 6858000"/>
              <a:gd name="connsiteX3-7" fmla="*/ 7104888 w 7104888"/>
              <a:gd name="connsiteY3-8" fmla="*/ 6858000 h 6858000"/>
              <a:gd name="connsiteX4-9" fmla="*/ 0 w 7104888"/>
              <a:gd name="connsiteY4-10" fmla="*/ 6858000 h 6858000"/>
              <a:gd name="connsiteX5" fmla="*/ 0 w 7104888"/>
              <a:gd name="connsiteY5" fmla="*/ 0 h 6858000"/>
              <a:gd name="connsiteX0-11" fmla="*/ 10287 w 7115175"/>
              <a:gd name="connsiteY0-12" fmla="*/ 0 h 6858000"/>
              <a:gd name="connsiteX1-13" fmla="*/ 5705475 w 7115175"/>
              <a:gd name="connsiteY1-14" fmla="*/ 0 h 6858000"/>
              <a:gd name="connsiteX2-15" fmla="*/ 7115175 w 7115175"/>
              <a:gd name="connsiteY2-16" fmla="*/ 0 h 6858000"/>
              <a:gd name="connsiteX3-17" fmla="*/ 7115175 w 7115175"/>
              <a:gd name="connsiteY3-18" fmla="*/ 6858000 h 6858000"/>
              <a:gd name="connsiteX4-19" fmla="*/ 10287 w 7115175"/>
              <a:gd name="connsiteY4-20" fmla="*/ 6858000 h 6858000"/>
              <a:gd name="connsiteX5-21" fmla="*/ 0 w 7115175"/>
              <a:gd name="connsiteY5-22" fmla="*/ 5048250 h 6858000"/>
              <a:gd name="connsiteX6" fmla="*/ 10287 w 7115175"/>
              <a:gd name="connsiteY6" fmla="*/ 0 h 6858000"/>
              <a:gd name="connsiteX0-23" fmla="*/ 10287 w 7115175"/>
              <a:gd name="connsiteY0-24" fmla="*/ 0 h 6858000"/>
              <a:gd name="connsiteX1-25" fmla="*/ 5705475 w 7115175"/>
              <a:gd name="connsiteY1-26" fmla="*/ 0 h 6858000"/>
              <a:gd name="connsiteX2-27" fmla="*/ 7115175 w 7115175"/>
              <a:gd name="connsiteY2-28" fmla="*/ 0 h 6858000"/>
              <a:gd name="connsiteX3-29" fmla="*/ 7115175 w 7115175"/>
              <a:gd name="connsiteY3-30" fmla="*/ 6858000 h 6858000"/>
              <a:gd name="connsiteX4-31" fmla="*/ 1533526 w 7115175"/>
              <a:gd name="connsiteY4-32" fmla="*/ 6848475 h 6858000"/>
              <a:gd name="connsiteX5-33" fmla="*/ 10287 w 7115175"/>
              <a:gd name="connsiteY5-34" fmla="*/ 6858000 h 6858000"/>
              <a:gd name="connsiteX6-35" fmla="*/ 0 w 7115175"/>
              <a:gd name="connsiteY6-36" fmla="*/ 5048250 h 6858000"/>
              <a:gd name="connsiteX7" fmla="*/ 10287 w 7115175"/>
              <a:gd name="connsiteY7" fmla="*/ 0 h 6858000"/>
              <a:gd name="connsiteX0-37" fmla="*/ 10287 w 7115175"/>
              <a:gd name="connsiteY0-38" fmla="*/ 0 h 6858000"/>
              <a:gd name="connsiteX1-39" fmla="*/ 5705475 w 7115175"/>
              <a:gd name="connsiteY1-40" fmla="*/ 0 h 6858000"/>
              <a:gd name="connsiteX2-41" fmla="*/ 7115175 w 7115175"/>
              <a:gd name="connsiteY2-42" fmla="*/ 0 h 6858000"/>
              <a:gd name="connsiteX3-43" fmla="*/ 7115175 w 7115175"/>
              <a:gd name="connsiteY3-44" fmla="*/ 6858000 h 6858000"/>
              <a:gd name="connsiteX4-45" fmla="*/ 1533526 w 7115175"/>
              <a:gd name="connsiteY4-46" fmla="*/ 6848475 h 6858000"/>
              <a:gd name="connsiteX5-47" fmla="*/ 0 w 7115175"/>
              <a:gd name="connsiteY5-48" fmla="*/ 5048250 h 6858000"/>
              <a:gd name="connsiteX6-49" fmla="*/ 10287 w 7115175"/>
              <a:gd name="connsiteY6-50" fmla="*/ 0 h 6858000"/>
              <a:gd name="connsiteX0-51" fmla="*/ 0 w 7115175"/>
              <a:gd name="connsiteY0-52" fmla="*/ 5048250 h 6858000"/>
              <a:gd name="connsiteX1-53" fmla="*/ 5705475 w 7115175"/>
              <a:gd name="connsiteY1-54" fmla="*/ 0 h 6858000"/>
              <a:gd name="connsiteX2-55" fmla="*/ 7115175 w 7115175"/>
              <a:gd name="connsiteY2-56" fmla="*/ 0 h 6858000"/>
              <a:gd name="connsiteX3-57" fmla="*/ 7115175 w 7115175"/>
              <a:gd name="connsiteY3-58" fmla="*/ 6858000 h 6858000"/>
              <a:gd name="connsiteX4-59" fmla="*/ 1533526 w 7115175"/>
              <a:gd name="connsiteY4-60" fmla="*/ 6848475 h 6858000"/>
              <a:gd name="connsiteX5-61" fmla="*/ 0 w 7115175"/>
              <a:gd name="connsiteY5-62" fmla="*/ 504825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7115175" h="6858000" extrusionOk="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 bwMode="auto"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-1" fmla="*/ 0 w 3571875"/>
              <a:gd name="connsiteY0-2" fmla="*/ 1809750 h 1809750"/>
              <a:gd name="connsiteX1-3" fmla="*/ 1895475 w 3571875"/>
              <a:gd name="connsiteY1-4" fmla="*/ 0 h 1809750"/>
              <a:gd name="connsiteX2-5" fmla="*/ 3571875 w 3571875"/>
              <a:gd name="connsiteY2-6" fmla="*/ 1809750 h 1809750"/>
              <a:gd name="connsiteX3-7" fmla="*/ 0 w 3571875"/>
              <a:gd name="connsiteY3-8" fmla="*/ 1809750 h 1809750"/>
              <a:gd name="connsiteX0-9" fmla="*/ 0 w 3571875"/>
              <a:gd name="connsiteY0-10" fmla="*/ 1809750 h 1809750"/>
              <a:gd name="connsiteX1-11" fmla="*/ 2038350 w 3571875"/>
              <a:gd name="connsiteY1-12" fmla="*/ 0 h 1809750"/>
              <a:gd name="connsiteX2-13" fmla="*/ 3571875 w 3571875"/>
              <a:gd name="connsiteY2-14" fmla="*/ 1809750 h 1809750"/>
              <a:gd name="connsiteX3-15" fmla="*/ 0 w 3571875"/>
              <a:gd name="connsiteY3-16" fmla="*/ 1809750 h 18097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571875" h="1809750" extrusionOk="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-1" fmla="*/ 0 w 3571875"/>
              <a:gd name="connsiteY0-2" fmla="*/ 4210050 h 4210050"/>
              <a:gd name="connsiteX1-3" fmla="*/ 0 w 3571875"/>
              <a:gd name="connsiteY1-4" fmla="*/ 0 h 4210050"/>
              <a:gd name="connsiteX2-5" fmla="*/ 2028825 w 3571875"/>
              <a:gd name="connsiteY2-6" fmla="*/ 2388394 h 4210050"/>
              <a:gd name="connsiteX3-7" fmla="*/ 3571875 w 3571875"/>
              <a:gd name="connsiteY3-8" fmla="*/ 4210050 h 4210050"/>
              <a:gd name="connsiteX4" fmla="*/ 0 w 3571875"/>
              <a:gd name="connsiteY4" fmla="*/ 4210050 h 4210050"/>
              <a:gd name="connsiteX0-9" fmla="*/ 0 w 3571875"/>
              <a:gd name="connsiteY0-10" fmla="*/ 4210050 h 4210050"/>
              <a:gd name="connsiteX1-11" fmla="*/ 0 w 3571875"/>
              <a:gd name="connsiteY1-12" fmla="*/ 0 h 4210050"/>
              <a:gd name="connsiteX2-13" fmla="*/ 2028825 w 3571875"/>
              <a:gd name="connsiteY2-14" fmla="*/ 2205038 h 4210050"/>
              <a:gd name="connsiteX3-15" fmla="*/ 3571875 w 3571875"/>
              <a:gd name="connsiteY3-16" fmla="*/ 4210050 h 4210050"/>
              <a:gd name="connsiteX4-17" fmla="*/ 0 w 3571875"/>
              <a:gd name="connsiteY4-18" fmla="*/ 4210050 h 4210050"/>
              <a:gd name="connsiteX0-19" fmla="*/ 0 w 3571875"/>
              <a:gd name="connsiteY0-20" fmla="*/ 4210050 h 4210050"/>
              <a:gd name="connsiteX1-21" fmla="*/ 0 w 3571875"/>
              <a:gd name="connsiteY1-22" fmla="*/ 0 h 4210050"/>
              <a:gd name="connsiteX2-23" fmla="*/ 2028825 w 3571875"/>
              <a:gd name="connsiteY2-24" fmla="*/ 2393157 h 4210050"/>
              <a:gd name="connsiteX3-25" fmla="*/ 3571875 w 3571875"/>
              <a:gd name="connsiteY3-26" fmla="*/ 4210050 h 4210050"/>
              <a:gd name="connsiteX4-27" fmla="*/ 0 w 3571875"/>
              <a:gd name="connsiteY4-28" fmla="*/ 4210050 h 4210050"/>
              <a:gd name="connsiteX0-29" fmla="*/ 0 w 3571875"/>
              <a:gd name="connsiteY0-30" fmla="*/ 4210050 h 4210050"/>
              <a:gd name="connsiteX1-31" fmla="*/ 0 w 3571875"/>
              <a:gd name="connsiteY1-32" fmla="*/ 0 h 4210050"/>
              <a:gd name="connsiteX2-33" fmla="*/ 2028825 w 3571875"/>
              <a:gd name="connsiteY2-34" fmla="*/ 2393157 h 4210050"/>
              <a:gd name="connsiteX3-35" fmla="*/ 3571875 w 3571875"/>
              <a:gd name="connsiteY3-36" fmla="*/ 4210050 h 4210050"/>
              <a:gd name="connsiteX4-37" fmla="*/ 0 w 3571875"/>
              <a:gd name="connsiteY4-38" fmla="*/ 4210050 h 4210050"/>
              <a:gd name="connsiteX0-39" fmla="*/ 0 w 3571875"/>
              <a:gd name="connsiteY0-40" fmla="*/ 4210050 h 4210050"/>
              <a:gd name="connsiteX1-41" fmla="*/ 0 w 3571875"/>
              <a:gd name="connsiteY1-42" fmla="*/ 0 h 4210050"/>
              <a:gd name="connsiteX2-43" fmla="*/ 2028825 w 3571875"/>
              <a:gd name="connsiteY2-44" fmla="*/ 2281238 h 4210050"/>
              <a:gd name="connsiteX3-45" fmla="*/ 3571875 w 3571875"/>
              <a:gd name="connsiteY3-46" fmla="*/ 4210050 h 4210050"/>
              <a:gd name="connsiteX4-47" fmla="*/ 0 w 3571875"/>
              <a:gd name="connsiteY4-48" fmla="*/ 4210050 h 4210050"/>
              <a:gd name="connsiteX0-49" fmla="*/ 0 w 3571875"/>
              <a:gd name="connsiteY0-50" fmla="*/ 4210050 h 4210050"/>
              <a:gd name="connsiteX1-51" fmla="*/ 0 w 3571875"/>
              <a:gd name="connsiteY1-52" fmla="*/ 0 h 4210050"/>
              <a:gd name="connsiteX2-53" fmla="*/ 2028825 w 3571875"/>
              <a:gd name="connsiteY2-54" fmla="*/ 2393157 h 4210050"/>
              <a:gd name="connsiteX3-55" fmla="*/ 3571875 w 3571875"/>
              <a:gd name="connsiteY3-56" fmla="*/ 4210050 h 4210050"/>
              <a:gd name="connsiteX4-57" fmla="*/ 0 w 3571875"/>
              <a:gd name="connsiteY4-58" fmla="*/ 4210050 h 4210050"/>
              <a:gd name="connsiteX0-59" fmla="*/ 0 w 3571875"/>
              <a:gd name="connsiteY0-60" fmla="*/ 4210050 h 4210050"/>
              <a:gd name="connsiteX1-61" fmla="*/ 0 w 3571875"/>
              <a:gd name="connsiteY1-62" fmla="*/ 0 h 4210050"/>
              <a:gd name="connsiteX2-63" fmla="*/ 2028825 w 3571875"/>
              <a:gd name="connsiteY2-64" fmla="*/ 2393157 h 4210050"/>
              <a:gd name="connsiteX3-65" fmla="*/ 3571875 w 3571875"/>
              <a:gd name="connsiteY3-66" fmla="*/ 4210050 h 4210050"/>
              <a:gd name="connsiteX4-67" fmla="*/ 0 w 3571875"/>
              <a:gd name="connsiteY4-68" fmla="*/ 4210050 h 4210050"/>
              <a:gd name="connsiteX0-69" fmla="*/ 0 w 3571875"/>
              <a:gd name="connsiteY0-70" fmla="*/ 4210050 h 4210050"/>
              <a:gd name="connsiteX1-71" fmla="*/ 0 w 3571875"/>
              <a:gd name="connsiteY1-72" fmla="*/ 0 h 4210050"/>
              <a:gd name="connsiteX2-73" fmla="*/ 2076450 w 3571875"/>
              <a:gd name="connsiteY2-74" fmla="*/ 2274094 h 4210050"/>
              <a:gd name="connsiteX3-75" fmla="*/ 3571875 w 3571875"/>
              <a:gd name="connsiteY3-76" fmla="*/ 4210050 h 4210050"/>
              <a:gd name="connsiteX4-77" fmla="*/ 0 w 3571875"/>
              <a:gd name="connsiteY4-78" fmla="*/ 4210050 h 4210050"/>
              <a:gd name="connsiteX0-79" fmla="*/ 0 w 3571875"/>
              <a:gd name="connsiteY0-80" fmla="*/ 4210050 h 4210050"/>
              <a:gd name="connsiteX1-81" fmla="*/ 0 w 3571875"/>
              <a:gd name="connsiteY1-82" fmla="*/ 0 h 4210050"/>
              <a:gd name="connsiteX2-83" fmla="*/ 2245519 w 3571875"/>
              <a:gd name="connsiteY2-84" fmla="*/ 2405063 h 4210050"/>
              <a:gd name="connsiteX3-85" fmla="*/ 3571875 w 3571875"/>
              <a:gd name="connsiteY3-86" fmla="*/ 4210050 h 4210050"/>
              <a:gd name="connsiteX4-87" fmla="*/ 0 w 3571875"/>
              <a:gd name="connsiteY4-88" fmla="*/ 4210050 h 4210050"/>
              <a:gd name="connsiteX0-89" fmla="*/ 0 w 3571875"/>
              <a:gd name="connsiteY0-90" fmla="*/ 4210050 h 4210050"/>
              <a:gd name="connsiteX1-91" fmla="*/ 0 w 3571875"/>
              <a:gd name="connsiteY1-92" fmla="*/ 0 h 4210050"/>
              <a:gd name="connsiteX2-93" fmla="*/ 2038350 w 3571875"/>
              <a:gd name="connsiteY2-94" fmla="*/ 2405063 h 4210050"/>
              <a:gd name="connsiteX3-95" fmla="*/ 3571875 w 3571875"/>
              <a:gd name="connsiteY3-96" fmla="*/ 4210050 h 4210050"/>
              <a:gd name="connsiteX4-97" fmla="*/ 0 w 3571875"/>
              <a:gd name="connsiteY4-98" fmla="*/ 4210050 h 4210050"/>
              <a:gd name="connsiteX0-99" fmla="*/ 0 w 3571875"/>
              <a:gd name="connsiteY0-100" fmla="*/ 2433637 h 2433637"/>
              <a:gd name="connsiteX1-101" fmla="*/ 257175 w 3571875"/>
              <a:gd name="connsiteY1-102" fmla="*/ 0 h 2433637"/>
              <a:gd name="connsiteX2-103" fmla="*/ 2038350 w 3571875"/>
              <a:gd name="connsiteY2-104" fmla="*/ 628650 h 2433637"/>
              <a:gd name="connsiteX3-105" fmla="*/ 3571875 w 3571875"/>
              <a:gd name="connsiteY3-106" fmla="*/ 2433637 h 2433637"/>
              <a:gd name="connsiteX4-107" fmla="*/ 0 w 3571875"/>
              <a:gd name="connsiteY4-108" fmla="*/ 2433637 h 2433637"/>
              <a:gd name="connsiteX0-109" fmla="*/ 2382 w 3574257"/>
              <a:gd name="connsiteY0-110" fmla="*/ 1807368 h 1807368"/>
              <a:gd name="connsiteX1-111" fmla="*/ 0 w 3574257"/>
              <a:gd name="connsiteY1-112" fmla="*/ 0 h 1807368"/>
              <a:gd name="connsiteX2-113" fmla="*/ 2040732 w 3574257"/>
              <a:gd name="connsiteY2-114" fmla="*/ 2381 h 1807368"/>
              <a:gd name="connsiteX3-115" fmla="*/ 3574257 w 3574257"/>
              <a:gd name="connsiteY3-116" fmla="*/ 1807368 h 1807368"/>
              <a:gd name="connsiteX4-117" fmla="*/ 2382 w 3574257"/>
              <a:gd name="connsiteY4-118" fmla="*/ 1807368 h 1807368"/>
              <a:gd name="connsiteX0-119" fmla="*/ 2382 w 3574257"/>
              <a:gd name="connsiteY0-120" fmla="*/ 1807368 h 1807368"/>
              <a:gd name="connsiteX1-121" fmla="*/ 0 w 3574257"/>
              <a:gd name="connsiteY1-122" fmla="*/ 0 h 1807368"/>
              <a:gd name="connsiteX2-123" fmla="*/ 1924051 w 3574257"/>
              <a:gd name="connsiteY2-124" fmla="*/ 307181 h 1807368"/>
              <a:gd name="connsiteX3-125" fmla="*/ 3574257 w 3574257"/>
              <a:gd name="connsiteY3-126" fmla="*/ 1807368 h 1807368"/>
              <a:gd name="connsiteX4-127" fmla="*/ 2382 w 3574257"/>
              <a:gd name="connsiteY4-128" fmla="*/ 1807368 h 1807368"/>
              <a:gd name="connsiteX0-129" fmla="*/ 2382 w 3574257"/>
              <a:gd name="connsiteY0-130" fmla="*/ 1809749 h 1809749"/>
              <a:gd name="connsiteX1-131" fmla="*/ 0 w 3574257"/>
              <a:gd name="connsiteY1-132" fmla="*/ 2381 h 1809749"/>
              <a:gd name="connsiteX2-133" fmla="*/ 2038351 w 3574257"/>
              <a:gd name="connsiteY2-134" fmla="*/ 0 h 1809749"/>
              <a:gd name="connsiteX3-135" fmla="*/ 3574257 w 3574257"/>
              <a:gd name="connsiteY3-136" fmla="*/ 1809749 h 1809749"/>
              <a:gd name="connsiteX4-137" fmla="*/ 2382 w 3574257"/>
              <a:gd name="connsiteY4-138" fmla="*/ 1809749 h 1809749"/>
              <a:gd name="connsiteX0-139" fmla="*/ 2382 w 3574257"/>
              <a:gd name="connsiteY0-140" fmla="*/ 1807368 h 1807368"/>
              <a:gd name="connsiteX1-141" fmla="*/ 0 w 3574257"/>
              <a:gd name="connsiteY1-142" fmla="*/ 0 h 1807368"/>
              <a:gd name="connsiteX2-143" fmla="*/ 1640682 w 3574257"/>
              <a:gd name="connsiteY2-144" fmla="*/ 450057 h 1807368"/>
              <a:gd name="connsiteX3-145" fmla="*/ 3574257 w 3574257"/>
              <a:gd name="connsiteY3-146" fmla="*/ 1807368 h 1807368"/>
              <a:gd name="connsiteX4-147" fmla="*/ 2382 w 3574257"/>
              <a:gd name="connsiteY4-148" fmla="*/ 1807368 h 1807368"/>
              <a:gd name="connsiteX0-149" fmla="*/ 2382 w 3574257"/>
              <a:gd name="connsiteY0-150" fmla="*/ 1809749 h 1809749"/>
              <a:gd name="connsiteX1-151" fmla="*/ 0 w 3574257"/>
              <a:gd name="connsiteY1-152" fmla="*/ 2381 h 1809749"/>
              <a:gd name="connsiteX2-153" fmla="*/ 2038351 w 3574257"/>
              <a:gd name="connsiteY2-154" fmla="*/ 0 h 1809749"/>
              <a:gd name="connsiteX3-155" fmla="*/ 3574257 w 3574257"/>
              <a:gd name="connsiteY3-156" fmla="*/ 1809749 h 1809749"/>
              <a:gd name="connsiteX4-157" fmla="*/ 2382 w 3574257"/>
              <a:gd name="connsiteY4-158" fmla="*/ 1809749 h 1809749"/>
              <a:gd name="connsiteX0-159" fmla="*/ 2382 w 3574257"/>
              <a:gd name="connsiteY0-160" fmla="*/ 1807368 h 1807368"/>
              <a:gd name="connsiteX1-161" fmla="*/ 0 w 3574257"/>
              <a:gd name="connsiteY1-162" fmla="*/ 0 h 1807368"/>
              <a:gd name="connsiteX2-163" fmla="*/ 1657351 w 3574257"/>
              <a:gd name="connsiteY2-164" fmla="*/ 230982 h 1807368"/>
              <a:gd name="connsiteX3-165" fmla="*/ 3574257 w 3574257"/>
              <a:gd name="connsiteY3-166" fmla="*/ 1807368 h 1807368"/>
              <a:gd name="connsiteX4-167" fmla="*/ 2382 w 3574257"/>
              <a:gd name="connsiteY4-168" fmla="*/ 1807368 h 1807368"/>
              <a:gd name="connsiteX0-169" fmla="*/ 2382 w 3574257"/>
              <a:gd name="connsiteY0-170" fmla="*/ 1807368 h 1807368"/>
              <a:gd name="connsiteX1-171" fmla="*/ 0 w 3574257"/>
              <a:gd name="connsiteY1-172" fmla="*/ 0 h 1807368"/>
              <a:gd name="connsiteX2-173" fmla="*/ 2040732 w 3574257"/>
              <a:gd name="connsiteY2-174" fmla="*/ 2382 h 1807368"/>
              <a:gd name="connsiteX3-175" fmla="*/ 3574257 w 3574257"/>
              <a:gd name="connsiteY3-176" fmla="*/ 1807368 h 1807368"/>
              <a:gd name="connsiteX4-177" fmla="*/ 2382 w 3574257"/>
              <a:gd name="connsiteY4-178" fmla="*/ 1807368 h 1807368"/>
              <a:gd name="connsiteX0-179" fmla="*/ 2382 w 3574257"/>
              <a:gd name="connsiteY0-180" fmla="*/ 1807368 h 1807368"/>
              <a:gd name="connsiteX1-181" fmla="*/ 0 w 3574257"/>
              <a:gd name="connsiteY1-182" fmla="*/ 0 h 1807368"/>
              <a:gd name="connsiteX2-183" fmla="*/ 1774032 w 3574257"/>
              <a:gd name="connsiteY2-184" fmla="*/ 161925 h 1807368"/>
              <a:gd name="connsiteX3-185" fmla="*/ 3574257 w 3574257"/>
              <a:gd name="connsiteY3-186" fmla="*/ 1807368 h 1807368"/>
              <a:gd name="connsiteX4-187" fmla="*/ 2382 w 3574257"/>
              <a:gd name="connsiteY4-188" fmla="*/ 1807368 h 1807368"/>
              <a:gd name="connsiteX0-189" fmla="*/ 2382 w 3574257"/>
              <a:gd name="connsiteY0-190" fmla="*/ 1807368 h 1807368"/>
              <a:gd name="connsiteX1-191" fmla="*/ 0 w 3574257"/>
              <a:gd name="connsiteY1-192" fmla="*/ 0 h 1807368"/>
              <a:gd name="connsiteX2-193" fmla="*/ 1969294 w 3574257"/>
              <a:gd name="connsiteY2-194" fmla="*/ 21432 h 1807368"/>
              <a:gd name="connsiteX3-195" fmla="*/ 3574257 w 3574257"/>
              <a:gd name="connsiteY3-196" fmla="*/ 1807368 h 1807368"/>
              <a:gd name="connsiteX4-197" fmla="*/ 2382 w 3574257"/>
              <a:gd name="connsiteY4-198" fmla="*/ 1807368 h 1807368"/>
              <a:gd name="connsiteX0-199" fmla="*/ 2382 w 3574257"/>
              <a:gd name="connsiteY0-200" fmla="*/ 1807368 h 1807368"/>
              <a:gd name="connsiteX1-201" fmla="*/ 0 w 3574257"/>
              <a:gd name="connsiteY1-202" fmla="*/ 0 h 1807368"/>
              <a:gd name="connsiteX2-203" fmla="*/ 1819275 w 3574257"/>
              <a:gd name="connsiteY2-204" fmla="*/ 200026 h 1807368"/>
              <a:gd name="connsiteX3-205" fmla="*/ 3574257 w 3574257"/>
              <a:gd name="connsiteY3-206" fmla="*/ 1807368 h 1807368"/>
              <a:gd name="connsiteX4-207" fmla="*/ 2382 w 3574257"/>
              <a:gd name="connsiteY4-208" fmla="*/ 1807368 h 1807368"/>
              <a:gd name="connsiteX0-209" fmla="*/ 2382 w 3574257"/>
              <a:gd name="connsiteY0-210" fmla="*/ 1807368 h 1807368"/>
              <a:gd name="connsiteX1-211" fmla="*/ 0 w 3574257"/>
              <a:gd name="connsiteY1-212" fmla="*/ 0 h 1807368"/>
              <a:gd name="connsiteX2-213" fmla="*/ 2045494 w 3574257"/>
              <a:gd name="connsiteY2-214" fmla="*/ 1 h 1807368"/>
              <a:gd name="connsiteX3-215" fmla="*/ 3574257 w 3574257"/>
              <a:gd name="connsiteY3-216" fmla="*/ 1807368 h 1807368"/>
              <a:gd name="connsiteX4-217" fmla="*/ 2382 w 3574257"/>
              <a:gd name="connsiteY4-218" fmla="*/ 1807368 h 18073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3574257" h="1807368" extrusionOk="0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-1" fmla="*/ 0 w 3112294"/>
              <a:gd name="connsiteY0-2" fmla="*/ 2019301 h 2083594"/>
              <a:gd name="connsiteX1-3" fmla="*/ 2793206 w 3112294"/>
              <a:gd name="connsiteY1-4" fmla="*/ 0 h 2083594"/>
              <a:gd name="connsiteX2-5" fmla="*/ 3112294 w 3112294"/>
              <a:gd name="connsiteY2-6" fmla="*/ 80963 h 2083594"/>
              <a:gd name="connsiteX3-7" fmla="*/ 3112294 w 3112294"/>
              <a:gd name="connsiteY3-8" fmla="*/ 2083594 h 2083594"/>
              <a:gd name="connsiteX4-9" fmla="*/ 0 w 3112294"/>
              <a:gd name="connsiteY4-10" fmla="*/ 2019301 h 2083594"/>
              <a:gd name="connsiteX0-11" fmla="*/ 0 w 3345656"/>
              <a:gd name="connsiteY0-12" fmla="*/ 2097882 h 2097882"/>
              <a:gd name="connsiteX1-13" fmla="*/ 3026568 w 3345656"/>
              <a:gd name="connsiteY1-14" fmla="*/ 0 h 2097882"/>
              <a:gd name="connsiteX2-15" fmla="*/ 3345656 w 3345656"/>
              <a:gd name="connsiteY2-16" fmla="*/ 80963 h 2097882"/>
              <a:gd name="connsiteX3-17" fmla="*/ 3345656 w 3345656"/>
              <a:gd name="connsiteY3-18" fmla="*/ 2083594 h 2097882"/>
              <a:gd name="connsiteX4-19" fmla="*/ 0 w 3345656"/>
              <a:gd name="connsiteY4-20" fmla="*/ 2097882 h 2097882"/>
              <a:gd name="connsiteX0-21" fmla="*/ 0 w 2800350"/>
              <a:gd name="connsiteY0-22" fmla="*/ 1935957 h 2083594"/>
              <a:gd name="connsiteX1-23" fmla="*/ 2481262 w 2800350"/>
              <a:gd name="connsiteY1-24" fmla="*/ 0 h 2083594"/>
              <a:gd name="connsiteX2-25" fmla="*/ 2800350 w 2800350"/>
              <a:gd name="connsiteY2-26" fmla="*/ 80963 h 2083594"/>
              <a:gd name="connsiteX3-27" fmla="*/ 2800350 w 2800350"/>
              <a:gd name="connsiteY3-28" fmla="*/ 2083594 h 2083594"/>
              <a:gd name="connsiteX4-29" fmla="*/ 0 w 2800350"/>
              <a:gd name="connsiteY4-30" fmla="*/ 1935957 h 2083594"/>
              <a:gd name="connsiteX0-31" fmla="*/ 0 w 3352800"/>
              <a:gd name="connsiteY0-32" fmla="*/ 2083594 h 2083594"/>
              <a:gd name="connsiteX1-33" fmla="*/ 3033712 w 3352800"/>
              <a:gd name="connsiteY1-34" fmla="*/ 0 h 2083594"/>
              <a:gd name="connsiteX2-35" fmla="*/ 3352800 w 3352800"/>
              <a:gd name="connsiteY2-36" fmla="*/ 80963 h 2083594"/>
              <a:gd name="connsiteX3-37" fmla="*/ 3352800 w 3352800"/>
              <a:gd name="connsiteY3-38" fmla="*/ 2083594 h 2083594"/>
              <a:gd name="connsiteX4-39" fmla="*/ 0 w 3352800"/>
              <a:gd name="connsiteY4-40" fmla="*/ 2083594 h 2083594"/>
              <a:gd name="connsiteX0-41" fmla="*/ 0 w 3352800"/>
              <a:gd name="connsiteY0-42" fmla="*/ 2002631 h 2002631"/>
              <a:gd name="connsiteX1-43" fmla="*/ 3033712 w 3352800"/>
              <a:gd name="connsiteY1-44" fmla="*/ 157162 h 2002631"/>
              <a:gd name="connsiteX2-45" fmla="*/ 3352800 w 3352800"/>
              <a:gd name="connsiteY2-46" fmla="*/ 0 h 2002631"/>
              <a:gd name="connsiteX3-47" fmla="*/ 3352800 w 3352800"/>
              <a:gd name="connsiteY3-48" fmla="*/ 2002631 h 2002631"/>
              <a:gd name="connsiteX4-49" fmla="*/ 0 w 3352800"/>
              <a:gd name="connsiteY4-50" fmla="*/ 2002631 h 2002631"/>
              <a:gd name="connsiteX0-51" fmla="*/ 0 w 3352800"/>
              <a:gd name="connsiteY0-52" fmla="*/ 2002631 h 2002631"/>
              <a:gd name="connsiteX1-53" fmla="*/ 2988469 w 3352800"/>
              <a:gd name="connsiteY1-54" fmla="*/ 59530 h 2002631"/>
              <a:gd name="connsiteX2-55" fmla="*/ 3352800 w 3352800"/>
              <a:gd name="connsiteY2-56" fmla="*/ 0 h 2002631"/>
              <a:gd name="connsiteX3-57" fmla="*/ 3352800 w 3352800"/>
              <a:gd name="connsiteY3-58" fmla="*/ 2002631 h 2002631"/>
              <a:gd name="connsiteX4-59" fmla="*/ 0 w 3352800"/>
              <a:gd name="connsiteY4-60" fmla="*/ 2002631 h 2002631"/>
              <a:gd name="connsiteX0-61" fmla="*/ 0 w 3352800"/>
              <a:gd name="connsiteY0-62" fmla="*/ 2002631 h 2002631"/>
              <a:gd name="connsiteX1-63" fmla="*/ 2833966 w 3352800"/>
              <a:gd name="connsiteY1-64" fmla="*/ 425 h 2002631"/>
              <a:gd name="connsiteX2-65" fmla="*/ 3352800 w 3352800"/>
              <a:gd name="connsiteY2-66" fmla="*/ 0 h 2002631"/>
              <a:gd name="connsiteX3-67" fmla="*/ 3352800 w 3352800"/>
              <a:gd name="connsiteY3-68" fmla="*/ 2002631 h 2002631"/>
              <a:gd name="connsiteX4-69" fmla="*/ 0 w 3352800"/>
              <a:gd name="connsiteY4-70" fmla="*/ 2002631 h 2002631"/>
              <a:gd name="connsiteX0-71" fmla="*/ 0 w 3352800"/>
              <a:gd name="connsiteY0-72" fmla="*/ 2002631 h 2002631"/>
              <a:gd name="connsiteX1-73" fmla="*/ 2845314 w 3352800"/>
              <a:gd name="connsiteY1-74" fmla="*/ 12246 h 2002631"/>
              <a:gd name="connsiteX2-75" fmla="*/ 3352800 w 3352800"/>
              <a:gd name="connsiteY2-76" fmla="*/ 0 h 2002631"/>
              <a:gd name="connsiteX3-77" fmla="*/ 3352800 w 3352800"/>
              <a:gd name="connsiteY3-78" fmla="*/ 2002631 h 2002631"/>
              <a:gd name="connsiteX4-79" fmla="*/ 0 w 3352800"/>
              <a:gd name="connsiteY4-80" fmla="*/ 2002631 h 2002631"/>
              <a:gd name="connsiteX0-81" fmla="*/ 0 w 3352800"/>
              <a:gd name="connsiteY0-82" fmla="*/ 2002631 h 2002631"/>
              <a:gd name="connsiteX1-83" fmla="*/ 2834839 w 3352800"/>
              <a:gd name="connsiteY1-84" fmla="*/ 425 h 2002631"/>
              <a:gd name="connsiteX2-85" fmla="*/ 3352800 w 3352800"/>
              <a:gd name="connsiteY2-86" fmla="*/ 0 h 2002631"/>
              <a:gd name="connsiteX3-87" fmla="*/ 3352800 w 3352800"/>
              <a:gd name="connsiteY3-88" fmla="*/ 2002631 h 2002631"/>
              <a:gd name="connsiteX4-89" fmla="*/ 0 w 3352800"/>
              <a:gd name="connsiteY4-90" fmla="*/ 2002631 h 2002631"/>
              <a:gd name="connsiteX0-91" fmla="*/ 0 w 3352800"/>
              <a:gd name="connsiteY0-92" fmla="*/ 2002631 h 2002631"/>
              <a:gd name="connsiteX1-93" fmla="*/ 2875865 w 3352800"/>
              <a:gd name="connsiteY1-94" fmla="*/ 81782 h 2002631"/>
              <a:gd name="connsiteX2-95" fmla="*/ 3352800 w 3352800"/>
              <a:gd name="connsiteY2-96" fmla="*/ 0 h 2002631"/>
              <a:gd name="connsiteX3-97" fmla="*/ 3352800 w 3352800"/>
              <a:gd name="connsiteY3-98" fmla="*/ 2002631 h 2002631"/>
              <a:gd name="connsiteX4-99" fmla="*/ 0 w 3352800"/>
              <a:gd name="connsiteY4-100" fmla="*/ 2002631 h 2002631"/>
              <a:gd name="connsiteX0-101" fmla="*/ 0 w 3352800"/>
              <a:gd name="connsiteY0-102" fmla="*/ 2002901 h 2002901"/>
              <a:gd name="connsiteX1-103" fmla="*/ 2836585 w 3352800"/>
              <a:gd name="connsiteY1-104" fmla="*/ 0 h 2002901"/>
              <a:gd name="connsiteX2-105" fmla="*/ 3352800 w 3352800"/>
              <a:gd name="connsiteY2-106" fmla="*/ 270 h 2002901"/>
              <a:gd name="connsiteX3-107" fmla="*/ 3352800 w 3352800"/>
              <a:gd name="connsiteY3-108" fmla="*/ 2002901 h 2002901"/>
              <a:gd name="connsiteX4-109" fmla="*/ 0 w 3352800"/>
              <a:gd name="connsiteY4-110" fmla="*/ 2002901 h 2002901"/>
              <a:gd name="connsiteX0-111" fmla="*/ 0 w 3352800"/>
              <a:gd name="connsiteY0-112" fmla="*/ 2002631 h 2002631"/>
              <a:gd name="connsiteX1-113" fmla="*/ 754045 w 3352800"/>
              <a:gd name="connsiteY1-114" fmla="*/ 1468326 h 2002631"/>
              <a:gd name="connsiteX2-115" fmla="*/ 3352800 w 3352800"/>
              <a:gd name="connsiteY2-116" fmla="*/ 0 h 2002631"/>
              <a:gd name="connsiteX3-117" fmla="*/ 3352800 w 3352800"/>
              <a:gd name="connsiteY3-118" fmla="*/ 2002631 h 2002631"/>
              <a:gd name="connsiteX4-119" fmla="*/ 0 w 3352800"/>
              <a:gd name="connsiteY4-120" fmla="*/ 2002631 h 2002631"/>
              <a:gd name="connsiteX0-121" fmla="*/ 0 w 3352800"/>
              <a:gd name="connsiteY0-122" fmla="*/ 534305 h 534305"/>
              <a:gd name="connsiteX1-123" fmla="*/ 754045 w 3352800"/>
              <a:gd name="connsiteY1-124" fmla="*/ 0 h 534305"/>
              <a:gd name="connsiteX2-125" fmla="*/ 3352800 w 3352800"/>
              <a:gd name="connsiteY2-126" fmla="*/ 7687 h 534305"/>
              <a:gd name="connsiteX3-127" fmla="*/ 3352800 w 3352800"/>
              <a:gd name="connsiteY3-128" fmla="*/ 534305 h 534305"/>
              <a:gd name="connsiteX4-129" fmla="*/ 0 w 3352800"/>
              <a:gd name="connsiteY4-130" fmla="*/ 534305 h 534305"/>
              <a:gd name="connsiteX0-131" fmla="*/ 0 w 3352800"/>
              <a:gd name="connsiteY0-132" fmla="*/ 534305 h 534305"/>
              <a:gd name="connsiteX1-133" fmla="*/ 754045 w 3352800"/>
              <a:gd name="connsiteY1-134" fmla="*/ 0 h 534305"/>
              <a:gd name="connsiteX2-135" fmla="*/ 3352800 w 3352800"/>
              <a:gd name="connsiteY2-136" fmla="*/ 7687 h 534305"/>
              <a:gd name="connsiteX3-137" fmla="*/ 3352800 w 3352800"/>
              <a:gd name="connsiteY3-138" fmla="*/ 534305 h 534305"/>
              <a:gd name="connsiteX4-139" fmla="*/ 0 w 3352800"/>
              <a:gd name="connsiteY4-140" fmla="*/ 534305 h 534305"/>
              <a:gd name="connsiteX0-141" fmla="*/ 0 w 3352800"/>
              <a:gd name="connsiteY0-142" fmla="*/ 526618 h 526618"/>
              <a:gd name="connsiteX1-143" fmla="*/ 980611 w 3352800"/>
              <a:gd name="connsiteY1-144" fmla="*/ 93681 h 526618"/>
              <a:gd name="connsiteX2-145" fmla="*/ 3352800 w 3352800"/>
              <a:gd name="connsiteY2-146" fmla="*/ 0 h 526618"/>
              <a:gd name="connsiteX3-147" fmla="*/ 3352800 w 3352800"/>
              <a:gd name="connsiteY3-148" fmla="*/ 526618 h 526618"/>
              <a:gd name="connsiteX4-149" fmla="*/ 0 w 3352800"/>
              <a:gd name="connsiteY4-150" fmla="*/ 526618 h 526618"/>
              <a:gd name="connsiteX0-151" fmla="*/ 0 w 3352800"/>
              <a:gd name="connsiteY0-152" fmla="*/ 526888 h 526888"/>
              <a:gd name="connsiteX1-153" fmla="*/ 744735 w 3352800"/>
              <a:gd name="connsiteY1-154" fmla="*/ 0 h 526888"/>
              <a:gd name="connsiteX2-155" fmla="*/ 3352800 w 3352800"/>
              <a:gd name="connsiteY2-156" fmla="*/ 270 h 526888"/>
              <a:gd name="connsiteX3-157" fmla="*/ 3352800 w 3352800"/>
              <a:gd name="connsiteY3-158" fmla="*/ 526888 h 526888"/>
              <a:gd name="connsiteX4-159" fmla="*/ 0 w 3352800"/>
              <a:gd name="connsiteY4-160" fmla="*/ 526888 h 526888"/>
              <a:gd name="connsiteX0-161" fmla="*/ 0 w 3352800"/>
              <a:gd name="connsiteY0-162" fmla="*/ 526618 h 526618"/>
              <a:gd name="connsiteX1-163" fmla="*/ 811948 w 3352800"/>
              <a:gd name="connsiteY1-164" fmla="*/ 60921 h 526618"/>
              <a:gd name="connsiteX2-165" fmla="*/ 3352800 w 3352800"/>
              <a:gd name="connsiteY2-166" fmla="*/ 0 h 526618"/>
              <a:gd name="connsiteX3-167" fmla="*/ 3352800 w 3352800"/>
              <a:gd name="connsiteY3-168" fmla="*/ 526618 h 526618"/>
              <a:gd name="connsiteX4-169" fmla="*/ 0 w 3352800"/>
              <a:gd name="connsiteY4-170" fmla="*/ 526618 h 526618"/>
              <a:gd name="connsiteX0-171" fmla="*/ 0 w 3352800"/>
              <a:gd name="connsiteY0-172" fmla="*/ 527584 h 527584"/>
              <a:gd name="connsiteX1-173" fmla="*/ 751718 w 3352800"/>
              <a:gd name="connsiteY1-174" fmla="*/ 0 h 527584"/>
              <a:gd name="connsiteX2-175" fmla="*/ 3352800 w 3352800"/>
              <a:gd name="connsiteY2-176" fmla="*/ 966 h 527584"/>
              <a:gd name="connsiteX3-177" fmla="*/ 3352800 w 3352800"/>
              <a:gd name="connsiteY3-178" fmla="*/ 527584 h 527584"/>
              <a:gd name="connsiteX4-179" fmla="*/ 0 w 3352800"/>
              <a:gd name="connsiteY4-180" fmla="*/ 527584 h 527584"/>
              <a:gd name="connsiteX0-181" fmla="*/ 0 w 3352800"/>
              <a:gd name="connsiteY0-182" fmla="*/ 527584 h 527584"/>
              <a:gd name="connsiteX1-183" fmla="*/ 751718 w 3352800"/>
              <a:gd name="connsiteY1-184" fmla="*/ 0 h 527584"/>
              <a:gd name="connsiteX2-185" fmla="*/ 3241069 w 3352800"/>
              <a:gd name="connsiteY2-186" fmla="*/ 94144 h 527584"/>
              <a:gd name="connsiteX3-187" fmla="*/ 3352800 w 3352800"/>
              <a:gd name="connsiteY3-188" fmla="*/ 527584 h 527584"/>
              <a:gd name="connsiteX4-189" fmla="*/ 0 w 3352800"/>
              <a:gd name="connsiteY4-190" fmla="*/ 527584 h 527584"/>
              <a:gd name="connsiteX0-191" fmla="*/ 0 w 3352800"/>
              <a:gd name="connsiteY0-192" fmla="*/ 527584 h 527584"/>
              <a:gd name="connsiteX1-193" fmla="*/ 751718 w 3352800"/>
              <a:gd name="connsiteY1-194" fmla="*/ 0 h 527584"/>
              <a:gd name="connsiteX2-195" fmla="*/ 3352800 w 3352800"/>
              <a:gd name="connsiteY2-196" fmla="*/ 271 h 527584"/>
              <a:gd name="connsiteX3-197" fmla="*/ 3352800 w 3352800"/>
              <a:gd name="connsiteY3-198" fmla="*/ 527584 h 527584"/>
              <a:gd name="connsiteX4-199" fmla="*/ 0 w 3352800"/>
              <a:gd name="connsiteY4-200" fmla="*/ 527584 h 527584"/>
              <a:gd name="connsiteX0-201" fmla="*/ 0 w 3352800"/>
              <a:gd name="connsiteY0-202" fmla="*/ 527313 h 527313"/>
              <a:gd name="connsiteX1-203" fmla="*/ 900984 w 3352800"/>
              <a:gd name="connsiteY1-204" fmla="*/ 97774 h 527313"/>
              <a:gd name="connsiteX2-205" fmla="*/ 3352800 w 3352800"/>
              <a:gd name="connsiteY2-206" fmla="*/ 0 h 527313"/>
              <a:gd name="connsiteX3-207" fmla="*/ 3352800 w 3352800"/>
              <a:gd name="connsiteY3-208" fmla="*/ 527313 h 527313"/>
              <a:gd name="connsiteX4-209" fmla="*/ 0 w 3352800"/>
              <a:gd name="connsiteY4-210" fmla="*/ 527313 h 527313"/>
              <a:gd name="connsiteX0-211" fmla="*/ 0 w 3352800"/>
              <a:gd name="connsiteY0-212" fmla="*/ 527584 h 527584"/>
              <a:gd name="connsiteX1-213" fmla="*/ 748227 w 3352800"/>
              <a:gd name="connsiteY1-214" fmla="*/ 0 h 527584"/>
              <a:gd name="connsiteX2-215" fmla="*/ 3352800 w 3352800"/>
              <a:gd name="connsiteY2-216" fmla="*/ 271 h 527584"/>
              <a:gd name="connsiteX3-217" fmla="*/ 3352800 w 3352800"/>
              <a:gd name="connsiteY3-218" fmla="*/ 527584 h 527584"/>
              <a:gd name="connsiteX4-219" fmla="*/ 0 w 3352800"/>
              <a:gd name="connsiteY4-220" fmla="*/ 527584 h 5275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352800" h="527584" extrusionOk="0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517514" y="6285122"/>
            <a:ext cx="47243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spcBef>
          <a:spcPts val="0"/>
        </a:spcBef>
        <a:buNone/>
        <a:defRPr sz="2800" cap="all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800"/>
        </a:spcBef>
        <a:buFont typeface="Arial"/>
        <a:buNone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73990" indent="-173990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402590" indent="-164465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631190" indent="-164465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859790" indent="-173990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990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1353185" indent="-164465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1581785" indent="-164465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1791970" indent="-164465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5001106"/>
            <a:ext cx="9144000" cy="1856894"/>
          </a:xfrm>
          <a:prstGeom prst="rect">
            <a:avLst/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 bwMode="auto">
          <a:xfrm>
            <a:off x="0" y="22791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E65028"/>
                </a:solidFill>
                <a:latin typeface="Arial"/>
                <a:cs typeface="Arial"/>
              </a:rPr>
              <a:t>Государственная поддержка работодателей в 2026 году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2390912" y="764704"/>
            <a:ext cx="65329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50AA"/>
                </a:solidFill>
                <a:latin typeface="Arial"/>
                <a:cs typeface="Arial"/>
              </a:rPr>
              <a:t>Работодатель: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228600" indent="-228600">
              <a:buAutoNum type="arabicPeriod"/>
              <a:defRPr/>
            </a:pPr>
            <a:r>
              <a:rPr lang="ru-RU" sz="1350" i="1">
                <a:solidFill>
                  <a:srgbClr val="0050AA"/>
                </a:solidFill>
                <a:latin typeface="Arial"/>
                <a:cs typeface="Arial"/>
              </a:rPr>
              <a:t>через личный кабинет на единой цифровой платформе «Работа в России» </a:t>
            </a:r>
            <a:r>
              <a:rPr lang="ru-RU" sz="1350" i="1">
                <a:solidFill>
                  <a:srgbClr val="E65028"/>
                </a:solidFill>
                <a:latin typeface="Arial"/>
                <a:cs typeface="Arial"/>
              </a:rPr>
              <a:t>(</a:t>
            </a:r>
            <a:r>
              <a:rPr lang="en-US" sz="1350" b="1">
                <a:solidFill>
                  <a:srgbClr val="E65028"/>
                </a:solidFill>
                <a:latin typeface="Arial"/>
                <a:cs typeface="Arial"/>
              </a:rPr>
              <a:t>https://trudvsem.ru/employer</a:t>
            </a:r>
            <a:r>
              <a:rPr lang="ru-RU" sz="1350" b="1">
                <a:solidFill>
                  <a:srgbClr val="E65028"/>
                </a:solidFill>
                <a:latin typeface="Arial"/>
                <a:cs typeface="Arial"/>
              </a:rPr>
              <a:t>)</a:t>
            </a:r>
            <a:r>
              <a:rPr lang="ru-RU" sz="1350">
                <a:solidFill>
                  <a:srgbClr val="0050AA"/>
                </a:solidFill>
                <a:latin typeface="Arial"/>
                <a:cs typeface="Arial"/>
              </a:rPr>
              <a:t> </a:t>
            </a:r>
            <a:r>
              <a:rPr lang="ru-RU" sz="1350" i="1">
                <a:solidFill>
                  <a:srgbClr val="0050AA"/>
                </a:solidFill>
                <a:latin typeface="Arial"/>
                <a:cs typeface="Arial"/>
              </a:rPr>
              <a:t>размещает перечень вакантных рабочих мест 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228600" indent="-228600">
              <a:buAutoNum type="arabicPeriod"/>
              <a:defRPr/>
            </a:pPr>
            <a:r>
              <a:rPr lang="ru-RU" sz="1350" i="1">
                <a:solidFill>
                  <a:srgbClr val="0050AA"/>
                </a:solidFill>
                <a:latin typeface="Arial"/>
                <a:cs typeface="Arial"/>
              </a:rPr>
              <a:t>направляет заявление на содействие в подборе работников проставив галочки об ознакомлении с условиями и х принятии решения об участии  в программе</a:t>
            </a:r>
            <a:endParaRPr lang="ru-RU" sz="1350">
              <a:solidFill>
                <a:srgbClr val="0050AA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ru-RU" sz="1350" b="1" i="1">
                <a:solidFill>
                  <a:srgbClr val="E65028"/>
                </a:solidFill>
                <a:latin typeface="Arial"/>
                <a:cs typeface="Arial"/>
              </a:rPr>
              <a:t>Необходимое условие для входа в личный кабинет – наличие учетной записи организации на портале Госуслуг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419593" y="2691174"/>
            <a:ext cx="6349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50AA"/>
                </a:solidFill>
                <a:latin typeface="Arial"/>
                <a:cs typeface="Arial"/>
              </a:rPr>
              <a:t>Служба занятости населения (Кадровый центр)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ru-RU" sz="1350" i="1">
                <a:solidFill>
                  <a:srgbClr val="0050AA"/>
                </a:solidFill>
                <a:latin typeface="Arial"/>
                <a:cs typeface="Arial"/>
              </a:rPr>
              <a:t>оказывает работодателю содействие в подборе работников  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433710" y="3145118"/>
            <a:ext cx="65121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50AA"/>
                </a:solidFill>
                <a:latin typeface="Arial"/>
                <a:cs typeface="Arial"/>
              </a:rPr>
              <a:t>Орган службы занятости 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ru-RU" sz="1350" i="1">
                <a:solidFill>
                  <a:srgbClr val="0050AA"/>
                </a:solidFill>
                <a:latin typeface="Arial"/>
                <a:cs typeface="Arial"/>
              </a:rPr>
              <a:t>в течение 3- х дней с даты трудоустройства формирует реестр  о работодателе и трудоустроенного гражданина для СФР через систему «Соцстрах»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411760" y="4116275"/>
            <a:ext cx="63651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50AA"/>
                </a:solidFill>
                <a:latin typeface="Arial"/>
                <a:cs typeface="Arial"/>
              </a:rPr>
              <a:t>Фонд пенсионного и социального страхования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ru-RU" sz="1350" i="1">
                <a:solidFill>
                  <a:srgbClr val="0050AA"/>
                </a:solidFill>
                <a:latin typeface="Arial"/>
                <a:cs typeface="Arial"/>
              </a:rPr>
              <a:t>возмещает частичную компенсацию затрат работодателя на выплату заработной платы работникам 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467544" y="5661248"/>
            <a:ext cx="8073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>
                <a:solidFill>
                  <a:schemeClr val="bg1"/>
                </a:solidFill>
                <a:latin typeface="Arial"/>
                <a:cs typeface="Arial"/>
              </a:rPr>
              <a:t>За дополнительной информацией можно обращаться в любой центр занятости населения Нижегородской области  (</a:t>
            </a:r>
            <a:r>
              <a:rPr lang="en-US" sz="1400">
                <a:solidFill>
                  <a:schemeClr val="bg1"/>
                </a:solidFill>
                <a:latin typeface="Arial"/>
                <a:cs typeface="Arial"/>
              </a:rPr>
              <a:t>https://czn.nobl.ru/about/suborg/</a:t>
            </a:r>
            <a:r>
              <a:rPr lang="ru-RU" sz="1400">
                <a:solidFill>
                  <a:schemeClr val="bg1"/>
                </a:solidFill>
                <a:latin typeface="Arial"/>
                <a:cs typeface="Arial"/>
              </a:rPr>
              <a:t>). </a:t>
            </a:r>
            <a:endParaRPr lang="ru-RU" sz="1400">
              <a:solidFill>
                <a:schemeClr val="bg1"/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67544" y="908720"/>
            <a:ext cx="1564835" cy="156483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41263" y="2845061"/>
            <a:ext cx="1814905" cy="73866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38918" y="4054219"/>
            <a:ext cx="2419593" cy="7184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35560" y="-27305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TextBox 3"/>
          <p:cNvSpPr txBox="1"/>
          <p:nvPr/>
        </p:nvSpPr>
        <p:spPr bwMode="auto">
          <a:xfrm>
            <a:off x="12162" y="253096"/>
            <a:ext cx="8840705" cy="442674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E65028"/>
                </a:solidFill>
                <a:latin typeface="Arial"/>
                <a:cs typeface="Arial"/>
              </a:rPr>
              <a:t>Субсидия при трудоустройстве граждан отдельных категорий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 bwMode="auto">
          <a:xfrm>
            <a:off x="208713" y="1894447"/>
            <a:ext cx="1847453" cy="713811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Ваша компания соответствует  условиям: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 bwMode="auto">
          <a:xfrm>
            <a:off x="208713" y="1060204"/>
            <a:ext cx="1877887" cy="712613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Кто может получить субсидию?</a:t>
            </a:r>
            <a:endParaRPr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 bwMode="auto">
          <a:xfrm>
            <a:off x="3028490" y="1060203"/>
            <a:ext cx="5922306" cy="71261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Юридические лица, включая некоммерческие организации, и индивидуальные предприниматели </a:t>
            </a:r>
            <a:br>
              <a:rPr lang="ru-RU" sz="1200">
                <a:solidFill>
                  <a:srgbClr val="0050AA"/>
                </a:solidFill>
                <a:latin typeface="Arial"/>
                <a:ea typeface="Verdana"/>
                <a:cs typeface="Arial"/>
              </a:rPr>
            </a:br>
            <a:r>
              <a:rPr lang="ru-RU" sz="10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(за исключением государственных, бюджетных учреждений)</a:t>
            </a:r>
          </a:p>
        </p:txBody>
      </p:sp>
      <p:sp>
        <p:nvSpPr>
          <p:cNvPr id="11" name="Стрелка вправо 10"/>
          <p:cNvSpPr/>
          <p:nvPr/>
        </p:nvSpPr>
        <p:spPr bwMode="auto">
          <a:xfrm>
            <a:off x="2204312" y="1197656"/>
            <a:ext cx="706465" cy="48463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 bwMode="auto">
          <a:xfrm>
            <a:off x="190965" y="2712795"/>
            <a:ext cx="1865201" cy="2986256"/>
          </a:xfrm>
          <a:prstGeom prst="roundRect">
            <a:avLst>
              <a:gd name="adj" fmla="val 7684"/>
            </a:avLst>
          </a:prstGeom>
          <a:solidFill>
            <a:schemeClr val="bg1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осуществляет деятельность на территории Нижегородской области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зарегистрирована до 01.01.2025;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имеет задолженности перед бюджетами;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является иностранным юридическим лицом, иностранным агентом;</a:t>
            </a:r>
            <a:endParaRPr sz="900"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находиться в процедуре банкротства;</a:t>
            </a:r>
            <a:endParaRPr sz="900">
              <a:solidFill>
                <a:srgbClr val="0050AA"/>
              </a:solidFill>
              <a:latin typeface="Arial"/>
              <a:ea typeface="Verdana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получает средств из бюджетов; </a:t>
            </a:r>
            <a:endParaRPr sz="900"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 b="0" i="0" u="none" strike="noStrike" cap="none" spc="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договор заключен на неопределенный срок и на полный рабочий день</a:t>
            </a:r>
            <a:endParaRPr sz="900" b="0" i="0" u="none" strike="noStrike" cap="none" spc="0">
              <a:solidFill>
                <a:srgbClr val="0050AA"/>
              </a:solidFill>
              <a:latin typeface="Times New Roman"/>
              <a:cs typeface="Times New Roman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 b="0" i="0" u="none" strike="noStrike" cap="none" spc="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зарплата не ниже </a:t>
            </a:r>
            <a:r>
              <a:rPr lang="ru-RU" sz="900" b="1" i="0" u="none" strike="noStrike" cap="none" spc="0">
                <a:solidFill>
                  <a:srgbClr val="E65028"/>
                </a:solidFill>
                <a:latin typeface="Arial"/>
                <a:ea typeface="Verdana"/>
                <a:cs typeface="Arial"/>
              </a:rPr>
              <a:t>1,5 МРОТ</a:t>
            </a:r>
            <a:r>
              <a:rPr lang="ru-RU" sz="900" b="0" i="0" u="none" strike="noStrike" cap="none" spc="0">
                <a:solidFill>
                  <a:srgbClr val="0050AA"/>
                </a:solidFill>
                <a:latin typeface="Arial"/>
                <a:ea typeface="Verdana"/>
                <a:cs typeface="Arial"/>
              </a:rPr>
              <a:t>;</a:t>
            </a:r>
            <a:endParaRPr sz="900"/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endParaRPr lang="ru-RU" sz="950">
              <a:solidFill>
                <a:srgbClr val="0050AA"/>
              </a:solidFill>
              <a:latin typeface="Arial"/>
              <a:ea typeface="Verdana"/>
              <a:cs typeface="Arial"/>
            </a:endParaRPr>
          </a:p>
        </p:txBody>
      </p:sp>
      <p:sp>
        <p:nvSpPr>
          <p:cNvPr id="13" name="Прямоугольник: скругленные углы 12"/>
          <p:cNvSpPr/>
          <p:nvPr/>
        </p:nvSpPr>
        <p:spPr bwMode="auto">
          <a:xfrm>
            <a:off x="2191138" y="1894439"/>
            <a:ext cx="1944216" cy="724982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Подать заявку на ЕЦП «Работа в России» </a:t>
            </a:r>
            <a:br>
              <a:rPr lang="ru-RU" sz="12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950" b="1">
                <a:solidFill>
                  <a:schemeClr val="bg1"/>
                </a:solidFill>
                <a:latin typeface="Arial"/>
                <a:cs typeface="Arial"/>
              </a:rPr>
              <a:t>https://trudvsem.ru/employer</a:t>
            </a:r>
            <a:endParaRPr lang="ru-RU" sz="95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 bwMode="auto">
          <a:xfrm>
            <a:off x="2191138" y="2744918"/>
            <a:ext cx="1944216" cy="1872209"/>
          </a:xfrm>
          <a:prstGeom prst="roundRect">
            <a:avLst>
              <a:gd name="adj" fmla="val 7100"/>
            </a:avLst>
          </a:prstGeom>
          <a:solidFill>
            <a:schemeClr val="bg1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разместить информацию о вакантном рабочем месте;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подать заявление на содействие в подборе работников и проставить галочки, что  вы ознакомились с условиями и хотите принять участие  в программе</a:t>
            </a:r>
          </a:p>
        </p:txBody>
      </p:sp>
      <p:sp>
        <p:nvSpPr>
          <p:cNvPr id="15" name="Прямоугольник: скругленные углы 14"/>
          <p:cNvSpPr/>
          <p:nvPr/>
        </p:nvSpPr>
        <p:spPr bwMode="auto">
          <a:xfrm>
            <a:off x="4286299" y="1894447"/>
            <a:ext cx="2515618" cy="694301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Трудоустроить гражданина</a:t>
            </a: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 bwMode="auto">
          <a:xfrm>
            <a:off x="4286250" y="2741295"/>
            <a:ext cx="2515870" cy="3395980"/>
          </a:xfrm>
          <a:prstGeom prst="roundRect">
            <a:avLst>
              <a:gd name="adj" fmla="val 5748"/>
            </a:avLst>
          </a:prstGeom>
          <a:solidFill>
            <a:schemeClr val="bg1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Относящегося к  категории: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граждане с инвалидностью;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ветераны боевых действий, принимавшие участие в СВО. </a:t>
            </a: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члены  семей ветеранов, погибших в ходе выполнения задач или вследствие полученного ранения;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уволенные с военной службы, и члены их семей;</a:t>
            </a: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освобожденные из учреждений, исполняющих наказание в виде лишения свободы, и ищущие работу в течение одного года с даты освобождения;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одинокие родители, многодетные родители, усыновители, опекуны (попечители), воспитывающие несовершеннолетних детей, детей-инвалидов;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состоящего на регистрационном учете в ЦЗН  в качестве безработного и/или ищущего работу (не самозанятого, ИП );</a:t>
            </a: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имеющего документ о среднем или высшем образовании, квалификации</a:t>
            </a:r>
          </a:p>
        </p:txBody>
      </p:sp>
      <p:sp>
        <p:nvSpPr>
          <p:cNvPr id="17" name="Прямоугольник: скругленные углы 16"/>
          <p:cNvSpPr/>
          <p:nvPr/>
        </p:nvSpPr>
        <p:spPr bwMode="auto">
          <a:xfrm>
            <a:off x="6953250" y="1897380"/>
            <a:ext cx="1997710" cy="691515"/>
          </a:xfrm>
          <a:prstGeom prst="roundRect">
            <a:avLst>
              <a:gd name="adj" fmla="val 15304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Направить заявление в СФР на субсидию</a:t>
            </a:r>
            <a:br>
              <a:rPr lang="ru-RU" sz="12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1000" b="1">
                <a:solidFill>
                  <a:schemeClr val="bg1"/>
                </a:solidFill>
                <a:latin typeface="Arial"/>
                <a:cs typeface="Arial"/>
              </a:rPr>
              <a:t>https://sfr.gov.ru</a:t>
            </a:r>
            <a:endParaRPr lang="ru-RU" sz="10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 bwMode="auto">
          <a:xfrm>
            <a:off x="6953250" y="2741295"/>
            <a:ext cx="1997710" cy="702310"/>
          </a:xfrm>
          <a:prstGeom prst="roundRect">
            <a:avLst>
              <a:gd name="adj" fmla="val 10034"/>
            </a:avLst>
          </a:prstGeom>
          <a:solidFill>
            <a:schemeClr val="bg1"/>
          </a:solidFill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ранее чем через 1 месяц после даты трудоустройства, но не позднее 31.12.2026</a:t>
            </a: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 bwMode="auto">
          <a:xfrm>
            <a:off x="6975475" y="4725035"/>
            <a:ext cx="1970405" cy="1440815"/>
          </a:xfrm>
          <a:prstGeom prst="roundRect">
            <a:avLst>
              <a:gd name="adj" fmla="val 810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Субсидия (при приеме инвалидов) = </a:t>
            </a:r>
            <a:b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6 МРОТ + страховые взносы</a:t>
            </a:r>
            <a:b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Выплата осуществляется по истечению </a:t>
            </a:r>
            <a:b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1 (1МРОТ), 3 (2 МРОТ) и 6 (3 МРОТ) месяцев</a:t>
            </a:r>
          </a:p>
        </p:txBody>
      </p:sp>
      <p:sp>
        <p:nvSpPr>
          <p:cNvPr id="21" name="Прямоугольник: скругленные углы 20"/>
          <p:cNvSpPr/>
          <p:nvPr/>
        </p:nvSpPr>
        <p:spPr bwMode="auto">
          <a:xfrm>
            <a:off x="12161" y="6120340"/>
            <a:ext cx="9137531" cy="574581"/>
          </a:xfrm>
          <a:prstGeom prst="roundRect">
            <a:avLst>
              <a:gd name="adj" fmla="val 16667"/>
            </a:avLst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>
                <a:solidFill>
                  <a:srgbClr val="E65028"/>
                </a:solidFill>
                <a:latin typeface="Arial"/>
                <a:ea typeface="Verdana"/>
                <a:cs typeface="Arial"/>
              </a:rPr>
              <a:t>Подробный порядок получения государственной поддержки изложен в приказе Фонда пенсионного и социального страхования Российской Федерации от 29.12.2024 № 2714 (ред.02.12.2025 № 1517)</a:t>
            </a:r>
          </a:p>
        </p:txBody>
      </p:sp>
      <p:sp>
        <p:nvSpPr>
          <p:cNvPr id="3" name="Прямоугольник с двумя скругленными противолежащими углами 19"/>
          <p:cNvSpPr/>
          <p:nvPr/>
        </p:nvSpPr>
        <p:spPr bwMode="auto">
          <a:xfrm>
            <a:off x="6985635" y="3573145"/>
            <a:ext cx="1970405" cy="1073785"/>
          </a:xfrm>
          <a:prstGeom prst="roundRect">
            <a:avLst>
              <a:gd name="adj" fmla="val 810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Субсидия  = </a:t>
            </a:r>
            <a:b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3 МРОТ + страховые взносы</a:t>
            </a:r>
            <a:b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Выплата осуществляется по истечению </a:t>
            </a:r>
            <a:b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1 , 3  и 6  месяцев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TextBox 3"/>
          <p:cNvSpPr txBox="1"/>
          <p:nvPr/>
        </p:nvSpPr>
        <p:spPr bwMode="auto">
          <a:xfrm>
            <a:off x="11804" y="73988"/>
            <a:ext cx="9176519" cy="783193"/>
          </a:xfrm>
          <a:prstGeom prst="roundRect">
            <a:avLst>
              <a:gd name="adj" fmla="val 16667"/>
            </a:avLst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E65028"/>
                </a:solidFill>
                <a:latin typeface="Arial"/>
                <a:cs typeface="Arial"/>
              </a:rPr>
              <a:t>Субсидия для предприятий оборонно – промышленного комплекса при трудоустройстве работников из другой местности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 bwMode="auto">
          <a:xfrm>
            <a:off x="225795" y="1893824"/>
            <a:ext cx="1981319" cy="689427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Ваша компания соответствует  условиям: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 bwMode="auto">
          <a:xfrm>
            <a:off x="239150" y="2780928"/>
            <a:ext cx="1981319" cy="2410360"/>
          </a:xfrm>
          <a:prstGeom prst="roundRect">
            <a:avLst>
              <a:gd name="adj" fmla="val 7627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455" lvl="0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осуществляет деятельность и зарегистрирована на территории Нижегородской области не менее 1 года;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lvl="0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имеет задолженности перед бюджетами;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lvl="0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является иностранным юридическим лицом, иностранным агентом;</a:t>
            </a:r>
          </a:p>
          <a:p>
            <a:pPr marL="84455" lvl="0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находиться в процедуре банкротства; 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lvl="0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участвует в программе повышения мобильности трудовых ресурсов.</a:t>
            </a:r>
          </a:p>
        </p:txBody>
      </p:sp>
      <p:sp>
        <p:nvSpPr>
          <p:cNvPr id="15" name="Прямоугольник: скругленные углы 14"/>
          <p:cNvSpPr/>
          <p:nvPr/>
        </p:nvSpPr>
        <p:spPr bwMode="auto">
          <a:xfrm>
            <a:off x="2361380" y="1904783"/>
            <a:ext cx="1918005" cy="689427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Подать заявление на ЕЦП «Работа в России» </a:t>
            </a:r>
            <a:br>
              <a:rPr lang="ru-RU" sz="12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800" b="1">
                <a:solidFill>
                  <a:schemeClr val="bg1"/>
                </a:solidFill>
                <a:latin typeface="Arial"/>
                <a:cs typeface="Arial"/>
              </a:rPr>
              <a:t>https://trudvsem.ru/employer</a:t>
            </a:r>
            <a:endParaRPr lang="ru-RU" sz="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 bwMode="auto">
          <a:xfrm>
            <a:off x="2361381" y="2781839"/>
            <a:ext cx="1918004" cy="1872209"/>
          </a:xfrm>
          <a:prstGeom prst="roundRect">
            <a:avLst>
              <a:gd name="adj" fmla="val 6093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455" lvl="0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разместить информацию о вакантном рабочем месте;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indent="-84455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подать заявление на содействие в подборе работников и проставить галочки, что  вы ознакомились с условиями и хотите принять участие  в программе</a:t>
            </a:r>
          </a:p>
        </p:txBody>
      </p:sp>
      <p:sp>
        <p:nvSpPr>
          <p:cNvPr id="17" name="Прямоугольник: скругленные углы 16"/>
          <p:cNvSpPr/>
          <p:nvPr/>
        </p:nvSpPr>
        <p:spPr bwMode="auto">
          <a:xfrm>
            <a:off x="4429580" y="1904239"/>
            <a:ext cx="2379735" cy="689427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Трудоустроить гражданина</a:t>
            </a: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 bwMode="auto">
          <a:xfrm>
            <a:off x="4427984" y="2780928"/>
            <a:ext cx="2382926" cy="3200969"/>
          </a:xfrm>
          <a:prstGeom prst="roundRect">
            <a:avLst>
              <a:gd name="adj" fmla="val 5195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4455" lvl="0" indent="-84455" defTabSz="371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на  профессию (должность, специальность), утвержденную приказом УТЗН НО от 26.12.2023 </a:t>
            </a:r>
            <a:b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</a:b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№ 416/23П/од;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lvl="0" indent="-84455" defTabSz="371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переехавшего из другого субъекта РФ или в пределах Нижегородской области в случае, если расстояние от места, регистрации (проживания) до места осуществления трудовой деятельности не менее 50 километров;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indent="-84455" defTabSz="371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состоявшего на регистрационном учете в ЦЗН  по месту проживания (регистрации) в качестве безработного и/или ищущего работу;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lvl="0" indent="-84455" defTabSz="371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на полный рабочий день;</a:t>
            </a:r>
          </a:p>
          <a:p>
            <a:pPr marL="84455" lvl="0" indent="-84455" defTabSz="371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зарплата </a:t>
            </a:r>
            <a:r>
              <a:rPr lang="ru-RU" sz="950" b="1">
                <a:solidFill>
                  <a:srgbClr val="E65028"/>
                </a:solidFill>
                <a:latin typeface="Arial"/>
                <a:ea typeface="Verdana"/>
                <a:cs typeface="Arial"/>
              </a:rPr>
              <a:t>не ниже МРОТ</a:t>
            </a: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84455" indent="-84455" defTabSz="371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работа не должна осуществляться в пути или иметь разъездной характер.</a:t>
            </a:r>
          </a:p>
        </p:txBody>
      </p:sp>
      <p:sp>
        <p:nvSpPr>
          <p:cNvPr id="19" name="Прямоугольник: скругленные углы 18"/>
          <p:cNvSpPr/>
          <p:nvPr/>
        </p:nvSpPr>
        <p:spPr bwMode="auto">
          <a:xfrm>
            <a:off x="6974599" y="1904239"/>
            <a:ext cx="1987752" cy="689427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Направить заявление в СФР на субсидию</a:t>
            </a:r>
            <a:br>
              <a:rPr lang="ru-RU" sz="12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800" b="1">
                <a:solidFill>
                  <a:schemeClr val="bg1"/>
                </a:solidFill>
                <a:latin typeface="Arial"/>
                <a:cs typeface="Arial"/>
              </a:rPr>
              <a:t>https://sfr.gov.ru</a:t>
            </a:r>
            <a:endParaRPr lang="ru-RU" sz="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 bwMode="auto">
          <a:xfrm>
            <a:off x="6974599" y="2780928"/>
            <a:ext cx="1987751" cy="1390082"/>
          </a:xfrm>
          <a:prstGeom prst="roundRect">
            <a:avLst>
              <a:gd name="adj" fmla="val 8529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50" b="1">
                <a:solidFill>
                  <a:srgbClr val="E65028"/>
                </a:solidFill>
                <a:latin typeface="Arial"/>
                <a:ea typeface="Verdana"/>
                <a:cs typeface="Arial"/>
              </a:rPr>
              <a:t>не ранее чем через 3 месяца</a:t>
            </a:r>
            <a:r>
              <a:rPr lang="ru-RU" sz="950">
                <a:solidFill>
                  <a:srgbClr val="E65028"/>
                </a:solidFill>
                <a:latin typeface="Arial"/>
                <a:ea typeface="Verdana"/>
                <a:cs typeface="Arial"/>
              </a:rPr>
              <a:t> </a:t>
            </a: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после даты трудоустройства, </a:t>
            </a:r>
            <a:r>
              <a:rPr lang="ru-RU" sz="950" b="1">
                <a:solidFill>
                  <a:srgbClr val="E65028"/>
                </a:solidFill>
                <a:latin typeface="Arial"/>
                <a:ea typeface="Verdana"/>
                <a:cs typeface="Arial"/>
              </a:rPr>
              <a:t>но не позднее 4 месяцев</a:t>
            </a:r>
            <a:r>
              <a:rPr lang="ru-RU" sz="950">
                <a:solidFill>
                  <a:srgbClr val="E65028"/>
                </a:solidFill>
                <a:latin typeface="Arial"/>
                <a:ea typeface="Verdana"/>
                <a:cs typeface="Arial"/>
              </a:rPr>
              <a:t> </a:t>
            </a:r>
            <a:r>
              <a:rPr lang="ru-RU" sz="95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со дня заключения трудового договора</a:t>
            </a: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 bwMode="auto">
          <a:xfrm>
            <a:off x="6974599" y="4339299"/>
            <a:ext cx="1995366" cy="1368152"/>
          </a:xfrm>
          <a:prstGeom prst="roundRect">
            <a:avLst>
              <a:gd name="adj" fmla="val 9088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Субсидия = </a:t>
            </a:r>
            <a:b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12 МРОТ + страховые взносы</a:t>
            </a:r>
            <a:b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Выплата осуществляется раз в 3 месяца</a:t>
            </a:r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22776" y="6093564"/>
            <a:ext cx="88489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>
                <a:solidFill>
                  <a:srgbClr val="E65028"/>
                </a:solidFill>
                <a:latin typeface="Arial"/>
                <a:ea typeface="Verdana"/>
                <a:cs typeface="Arial"/>
              </a:rPr>
              <a:t>Подробный порядок получения государственной поддержки изложен в приказе Фонда пенсионного и социального страхования РФ от 29.12.2024 № 2713</a:t>
            </a:r>
          </a:p>
        </p:txBody>
      </p:sp>
      <p:sp>
        <p:nvSpPr>
          <p:cNvPr id="23" name="Прямоугольник: скругленные углы 22"/>
          <p:cNvSpPr/>
          <p:nvPr/>
        </p:nvSpPr>
        <p:spPr bwMode="auto">
          <a:xfrm>
            <a:off x="225796" y="1130838"/>
            <a:ext cx="1981318" cy="594897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Кто может получить субсидию?</a:t>
            </a:r>
            <a:endParaRPr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4" name="Стрелка вправо 23"/>
          <p:cNvSpPr/>
          <p:nvPr/>
        </p:nvSpPr>
        <p:spPr bwMode="auto">
          <a:xfrm>
            <a:off x="2365040" y="1184530"/>
            <a:ext cx="609429" cy="48463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 bwMode="auto">
          <a:xfrm>
            <a:off x="3101348" y="1078027"/>
            <a:ext cx="5861002" cy="700521"/>
          </a:xfrm>
          <a:prstGeom prst="roundRect">
            <a:avLst>
              <a:gd name="adj" fmla="val 16667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Организации, включенные в перечень, утвержденный постановлением Правительства Нижегородской области от 28.12.2022 № 1133</a:t>
            </a:r>
            <a:endParaRPr lang="ru-RU" sz="1000">
              <a:solidFill>
                <a:srgbClr val="0050AA"/>
              </a:solidFill>
              <a:latin typeface="Arial"/>
              <a:ea typeface="Verdana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-876543" y="636962"/>
            <a:ext cx="6181725" cy="61817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 bwMode="auto">
          <a:xfrm>
            <a:off x="0" y="167511"/>
            <a:ext cx="9144000" cy="1047095"/>
          </a:xfrm>
          <a:prstGeom prst="roundRect">
            <a:avLst>
              <a:gd name="adj" fmla="val 16667"/>
            </a:avLst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850" b="1">
                <a:solidFill>
                  <a:srgbClr val="E65028"/>
                </a:solidFill>
                <a:latin typeface="Arial"/>
                <a:cs typeface="Arial"/>
              </a:rPr>
              <a:t>Субсидия на создание (оборудование) рабочих мест для трудоустройства инвалидов </a:t>
            </a:r>
            <a:r>
              <a:rPr lang="en-US" sz="1850" b="1">
                <a:solidFill>
                  <a:srgbClr val="E65028"/>
                </a:solidFill>
                <a:latin typeface="Arial"/>
                <a:cs typeface="Arial"/>
              </a:rPr>
              <a:t>I </a:t>
            </a:r>
            <a:r>
              <a:rPr lang="ru-RU" sz="1850" b="1">
                <a:solidFill>
                  <a:srgbClr val="E65028"/>
                </a:solidFill>
                <a:latin typeface="Arial"/>
                <a:cs typeface="Arial"/>
              </a:rPr>
              <a:t>и </a:t>
            </a:r>
            <a:r>
              <a:rPr lang="en-US" sz="1850" b="1">
                <a:solidFill>
                  <a:srgbClr val="E65028"/>
                </a:solidFill>
                <a:latin typeface="Arial"/>
                <a:cs typeface="Arial"/>
              </a:rPr>
              <a:t>II </a:t>
            </a:r>
            <a:r>
              <a:rPr lang="ru-RU" sz="1850" b="1">
                <a:solidFill>
                  <a:srgbClr val="E65028"/>
                </a:solidFill>
                <a:latin typeface="Arial"/>
                <a:cs typeface="Arial"/>
              </a:rPr>
              <a:t>групп, ветеранов боевых действий, имеющих инвалидность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 bwMode="auto">
          <a:xfrm>
            <a:off x="148718" y="1261840"/>
            <a:ext cx="1854267" cy="687780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Кто может получить субсидию?</a:t>
            </a:r>
            <a:endParaRPr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 bwMode="auto">
          <a:xfrm>
            <a:off x="2823238" y="1335224"/>
            <a:ext cx="6194337" cy="520195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>
                <a:solidFill>
                  <a:schemeClr val="bg1"/>
                </a:solidFill>
                <a:latin typeface="Arial"/>
                <a:ea typeface="Verdana"/>
                <a:cs typeface="Arial"/>
              </a:rPr>
              <a:t>Юридические лица, включая некоммерческие организации, и индивидуальные предприниматели </a:t>
            </a:r>
            <a:br>
              <a:rPr lang="ru-RU" sz="1100">
                <a:solidFill>
                  <a:schemeClr val="bg1"/>
                </a:solidFill>
                <a:latin typeface="Arial"/>
                <a:ea typeface="Verdana"/>
                <a:cs typeface="Arial"/>
              </a:rPr>
            </a:br>
            <a:r>
              <a:rPr lang="ru-RU" sz="1100">
                <a:solidFill>
                  <a:schemeClr val="bg1"/>
                </a:solidFill>
                <a:latin typeface="Arial"/>
                <a:ea typeface="Verdana"/>
                <a:cs typeface="Arial"/>
              </a:rPr>
              <a:t>(за исключением государственных, бюджетных учреждений)</a:t>
            </a:r>
            <a:endParaRPr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Стрелка вправо 7"/>
          <p:cNvSpPr/>
          <p:nvPr/>
        </p:nvSpPr>
        <p:spPr bwMode="auto">
          <a:xfrm>
            <a:off x="2120288" y="1370894"/>
            <a:ext cx="585647" cy="48463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 bwMode="auto">
          <a:xfrm>
            <a:off x="148718" y="3144398"/>
            <a:ext cx="1854267" cy="2592287"/>
          </a:xfrm>
          <a:prstGeom prst="roundRect">
            <a:avLst>
              <a:gd name="adj" fmla="val 7516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осуществляет деятельность на территории Нижегородской области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зарегистрирована до 01.01.2025;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имеет задолженности перед бюджетами;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является иностранным юридическим лицом;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находиться в процессе реорганизации, ликвидации, банкротства; 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не получает средства из бюджетов на аналогичные цели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: скругленные углы 9"/>
          <p:cNvSpPr/>
          <p:nvPr/>
        </p:nvSpPr>
        <p:spPr bwMode="auto">
          <a:xfrm>
            <a:off x="148718" y="2099609"/>
            <a:ext cx="1854267" cy="890924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Ваша компания соответствует  условиям:</a:t>
            </a:r>
          </a:p>
        </p:txBody>
      </p:sp>
      <p:sp>
        <p:nvSpPr>
          <p:cNvPr id="11" name="Прямоугольник: скругленные углы 10"/>
          <p:cNvSpPr/>
          <p:nvPr/>
        </p:nvSpPr>
        <p:spPr bwMode="auto">
          <a:xfrm>
            <a:off x="2158659" y="2126613"/>
            <a:ext cx="1512168" cy="888393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Подать заявку на ЕЦП «Работа в России» </a:t>
            </a:r>
            <a:br>
              <a:rPr lang="ru-RU" sz="12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750" b="1">
                <a:solidFill>
                  <a:schemeClr val="bg1"/>
                </a:solidFill>
                <a:latin typeface="Arial"/>
                <a:cs typeface="Arial"/>
              </a:rPr>
              <a:t>https://trudvsem.ru/employer</a:t>
            </a:r>
            <a:endParaRPr lang="ru-RU" sz="75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Прямоугольник: скругленные углы 11"/>
          <p:cNvSpPr/>
          <p:nvPr/>
        </p:nvSpPr>
        <p:spPr bwMode="auto">
          <a:xfrm>
            <a:off x="5532755" y="2134235"/>
            <a:ext cx="1715135" cy="873760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Трудоустроить на созданное (оборудованное)  рабочее место  инвалида</a:t>
            </a:r>
          </a:p>
        </p:txBody>
      </p:sp>
      <p:sp>
        <p:nvSpPr>
          <p:cNvPr id="13" name="Прямоугольник: скругленные углы 12"/>
          <p:cNvSpPr/>
          <p:nvPr/>
        </p:nvSpPr>
        <p:spPr bwMode="auto">
          <a:xfrm>
            <a:off x="7370466" y="2137162"/>
            <a:ext cx="1647109" cy="849319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Направить заявление в СФР на субсидию</a:t>
            </a:r>
            <a:br>
              <a:rPr lang="ru-RU" sz="11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800" b="1">
                <a:solidFill>
                  <a:schemeClr val="bg1"/>
                </a:solidFill>
                <a:latin typeface="Arial"/>
                <a:cs typeface="Arial"/>
              </a:rPr>
              <a:t>https://sfr.gov.ru</a:t>
            </a:r>
            <a:endParaRPr lang="ru-RU" sz="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Прямоугольник: скругленные углы 13"/>
          <p:cNvSpPr/>
          <p:nvPr/>
        </p:nvSpPr>
        <p:spPr bwMode="auto">
          <a:xfrm>
            <a:off x="23604" y="6093296"/>
            <a:ext cx="8848972" cy="578882"/>
          </a:xfrm>
          <a:prstGeom prst="roundRect">
            <a:avLst>
              <a:gd name="adj" fmla="val 16667"/>
            </a:avLst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>
                <a:solidFill>
                  <a:srgbClr val="E65028"/>
                </a:solidFill>
                <a:latin typeface="Arial"/>
                <a:ea typeface="Verdana"/>
                <a:cs typeface="Arial"/>
              </a:rPr>
              <a:t>Подробный </a:t>
            </a:r>
            <a:r>
              <a:rPr lang="ru-RU" sz="1400" dirty="0">
                <a:solidFill>
                  <a:srgbClr val="E65028"/>
                </a:solidFill>
                <a:latin typeface="Arial"/>
                <a:ea typeface="Verdana"/>
                <a:cs typeface="Arial"/>
              </a:rPr>
              <a:t>порядок получения государственной поддержки изложен в приказе Фонда пенсионного и социального страхования РФ от 29.12.2024 № 2712</a:t>
            </a: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 bwMode="auto">
          <a:xfrm>
            <a:off x="7370466" y="4485668"/>
            <a:ext cx="1647109" cy="1439088"/>
          </a:xfrm>
          <a:prstGeom prst="roundRect">
            <a:avLst>
              <a:gd name="adj" fmla="val 6186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Возмещение затрат на созданное (оснащенное) рабочее место </a:t>
            </a:r>
            <a:endParaRPr>
              <a:solidFill>
                <a:schemeClr val="bg1"/>
              </a:solidFill>
              <a:latin typeface="Arial"/>
              <a:cs typeface="Arial"/>
            </a:endParaRPr>
          </a:p>
          <a:p>
            <a:pPr lvl="0" algn="ctr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ea typeface="Verdana"/>
                <a:cs typeface="Arial"/>
              </a:rPr>
              <a:t>не более 200 тыс. руб.</a:t>
            </a: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 bwMode="auto">
          <a:xfrm>
            <a:off x="2158659" y="3144398"/>
            <a:ext cx="1512168" cy="2376263"/>
          </a:xfrm>
          <a:prstGeom prst="roundRect">
            <a:avLst>
              <a:gd name="adj" fmla="val 9186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разместить информацию о вакантном рабочем месте;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подать заявление на содействие в подборе работников и проставить галочки, что  вы ознакомились с условиями и хотите принять участие  в программе</a:t>
            </a: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 bwMode="auto">
          <a:xfrm>
            <a:off x="5531485" y="3144520"/>
            <a:ext cx="1723390" cy="2592070"/>
          </a:xfrm>
          <a:prstGeom prst="roundRect">
            <a:avLst>
              <a:gd name="adj" fmla="val 6422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граждан с инвалидностью </a:t>
            </a:r>
            <a:r>
              <a:rPr lang="en-US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I </a:t>
            </a: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или </a:t>
            </a:r>
            <a:r>
              <a:rPr lang="en-US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II </a:t>
            </a: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групп;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Ветеранов  СВО, получивших инвалидность;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состоявшего на регистрационном учете в ЦЗН в качестве безработного и/или ищущего работу;</a:t>
            </a: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на полный рабочий день;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Трудовой договор не менее 9 месяцев;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зарплата </a:t>
            </a:r>
            <a:r>
              <a:rPr lang="ru-RU" sz="900" b="1">
                <a:solidFill>
                  <a:srgbClr val="E65028"/>
                </a:solidFill>
                <a:latin typeface="Arial"/>
                <a:ea typeface="Verdana"/>
                <a:cs typeface="Arial"/>
              </a:rPr>
              <a:t>не ниже МРОТ</a:t>
            </a: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 bwMode="auto">
          <a:xfrm>
            <a:off x="7370466" y="3144398"/>
            <a:ext cx="1647108" cy="1160113"/>
          </a:xfrm>
          <a:prstGeom prst="roundRect">
            <a:avLst>
              <a:gd name="adj" fmla="val 10979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в течение 3-х месяцев с даты трудоустройства инвалида на созданное (оборудованное)  рабочее место</a:t>
            </a:r>
          </a:p>
        </p:txBody>
      </p:sp>
      <p:sp>
        <p:nvSpPr>
          <p:cNvPr id="21" name="Прямоугольник: скругленные углы 20"/>
          <p:cNvSpPr/>
          <p:nvPr/>
        </p:nvSpPr>
        <p:spPr bwMode="auto">
          <a:xfrm>
            <a:off x="3844290" y="2142490"/>
            <a:ext cx="1573530" cy="873760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>
                <a:solidFill>
                  <a:schemeClr val="bg1"/>
                </a:solidFill>
                <a:latin typeface="Arial"/>
                <a:cs typeface="Arial"/>
              </a:rPr>
              <a:t>Создать (оснастить) рабочее место</a:t>
            </a: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 bwMode="auto">
          <a:xfrm>
            <a:off x="3841750" y="3144520"/>
            <a:ext cx="1574800" cy="2879090"/>
          </a:xfrm>
          <a:prstGeom prst="roundRect">
            <a:avLst>
              <a:gd name="adj" fmla="val 8563"/>
            </a:avLst>
          </a:prstGeom>
          <a:noFill/>
          <a:ln>
            <a:solidFill>
              <a:srgbClr val="69B3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приобрести и установить: 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оборудование, рабочая и специальная мебель;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технические приспособления;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средства для создания благоприятных условий для работы инвалида по профилю основного заболевания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  <a:p>
            <a:pPr marL="171450" lvl="0" indent="-171450" defTabSz="3556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ru-RU" sz="900">
                <a:solidFill>
                  <a:srgbClr val="0050AA"/>
                </a:solidFill>
                <a:latin typeface="Arial"/>
                <a:ea typeface="Verdana"/>
                <a:cs typeface="Arial"/>
              </a:rPr>
              <a:t>обеспечить закрепляемость   трудоустроенных инвалидов не менее 9 месяцев из 12</a:t>
            </a:r>
            <a:endParaRPr>
              <a:solidFill>
                <a:srgbClr val="0050AA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Arial"/>
        <a:cs typeface="Arial"/>
      </a:majorFont>
      <a:minorFont>
        <a:latin typeface="Franklin Gothic Book"/>
        <a:ea typeface="Arial"/>
        <a:cs typeface="Arial"/>
      </a:minorFont>
    </a:fontScheme>
    <a:fmtScheme name="Углы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1090</Words>
  <Application>Microsoft Office PowerPoint</Application>
  <DocSecurity>0</DocSecurity>
  <PresentationFormat>Экран (4:3)</PresentationFormat>
  <Paragraphs>96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Franklin Gothic Book</vt:lpstr>
      <vt:lpstr>Franklin Gothic Medium</vt:lpstr>
      <vt:lpstr>Times New Roman</vt:lpstr>
      <vt:lpstr>Wingdings</vt:lpstr>
      <vt:lpstr>Углы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Балаева М.К.</dc:creator>
  <cp:keywords/>
  <dc:description/>
  <cp:lastModifiedBy>1</cp:lastModifiedBy>
  <cp:revision>302</cp:revision>
  <dcterms:created xsi:type="dcterms:W3CDTF">2024-01-15T13:23:00Z</dcterms:created>
  <dcterms:modified xsi:type="dcterms:W3CDTF">2026-04-16T06:11:17Z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B7B1C2B0E8D0411EAE33CBFE5B78B243_12</vt:lpwstr>
  </property>
  <property fmtid="{D5CDD505-2E9C-101B-9397-08002B2CF9AE}" pid="3" name="KSOProductBuildVer">
    <vt:lpwstr>1049-12.2.0.23196</vt:lpwstr>
  </property>
</Properties>
</file>